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3" r:id="rId1"/>
  </p:sldMasterIdLst>
  <p:notesMasterIdLst>
    <p:notesMasterId r:id="rId41"/>
  </p:notesMasterIdLst>
  <p:sldIdLst>
    <p:sldId id="256" r:id="rId2"/>
    <p:sldId id="529" r:id="rId3"/>
    <p:sldId id="689" r:id="rId4"/>
    <p:sldId id="690" r:id="rId5"/>
    <p:sldId id="691" r:id="rId6"/>
    <p:sldId id="692" r:id="rId7"/>
    <p:sldId id="693" r:id="rId8"/>
    <p:sldId id="694" r:id="rId9"/>
    <p:sldId id="695" r:id="rId10"/>
    <p:sldId id="696" r:id="rId11"/>
    <p:sldId id="697" r:id="rId12"/>
    <p:sldId id="825" r:id="rId13"/>
    <p:sldId id="698" r:id="rId14"/>
    <p:sldId id="699" r:id="rId15"/>
    <p:sldId id="700" r:id="rId16"/>
    <p:sldId id="701" r:id="rId17"/>
    <p:sldId id="702" r:id="rId18"/>
    <p:sldId id="703" r:id="rId19"/>
    <p:sldId id="704" r:id="rId20"/>
    <p:sldId id="705" r:id="rId21"/>
    <p:sldId id="706" r:id="rId22"/>
    <p:sldId id="707" r:id="rId23"/>
    <p:sldId id="708" r:id="rId24"/>
    <p:sldId id="826" r:id="rId25"/>
    <p:sldId id="709" r:id="rId26"/>
    <p:sldId id="711" r:id="rId27"/>
    <p:sldId id="712" r:id="rId28"/>
    <p:sldId id="576" r:id="rId29"/>
    <p:sldId id="676" r:id="rId30"/>
    <p:sldId id="671" r:id="rId31"/>
    <p:sldId id="832" r:id="rId32"/>
    <p:sldId id="679" r:id="rId33"/>
    <p:sldId id="680" r:id="rId34"/>
    <p:sldId id="572" r:id="rId35"/>
    <p:sldId id="827" r:id="rId36"/>
    <p:sldId id="828" r:id="rId37"/>
    <p:sldId id="829" r:id="rId38"/>
    <p:sldId id="830" r:id="rId39"/>
    <p:sldId id="831" r:id="rId40"/>
  </p:sldIdLst>
  <p:sldSz cx="9144000" cy="6858000" type="screen4x3"/>
  <p:notesSz cx="6813550" cy="9825038"/>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ADAFF"/>
    <a:srgbClr val="CECEEF"/>
    <a:srgbClr val="0000CC"/>
    <a:srgbClr val="00A642"/>
    <a:srgbClr val="00B0F0"/>
    <a:srgbClr val="E2F6F8"/>
    <a:srgbClr val="D9D9D9"/>
    <a:srgbClr val="9C9C9C"/>
    <a:srgbClr val="89A4A7"/>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4" autoAdjust="0"/>
    <p:restoredTop sz="92126" autoAdjust="0"/>
  </p:normalViewPr>
  <p:slideViewPr>
    <p:cSldViewPr>
      <p:cViewPr varScale="1">
        <p:scale>
          <a:sx n="100" d="100"/>
          <a:sy n="100" d="100"/>
        </p:scale>
        <p:origin x="360" y="176"/>
      </p:cViewPr>
      <p:guideLst>
        <p:guide orient="horz" pos="2160"/>
        <p:guide pos="2880"/>
      </p:guideLst>
    </p:cSldViewPr>
  </p:slideViewPr>
  <p:outlineViewPr>
    <p:cViewPr>
      <p:scale>
        <a:sx n="33" d="100"/>
        <a:sy n="33" d="100"/>
      </p:scale>
      <p:origin x="0" y="661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527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59395" name="Rectangle 3"/>
          <p:cNvSpPr>
            <a:spLocks noGrp="1" noChangeArrowheads="1"/>
          </p:cNvSpPr>
          <p:nvPr>
            <p:ph type="dt" idx="1"/>
          </p:nvPr>
        </p:nvSpPr>
        <p:spPr bwMode="auto">
          <a:xfrm>
            <a:off x="3859213" y="0"/>
            <a:ext cx="295275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30724" name="Rectangle 4"/>
          <p:cNvSpPr>
            <a:spLocks noGrp="1" noRot="1" noChangeAspect="1" noChangeArrowheads="1" noTextEdit="1"/>
          </p:cNvSpPr>
          <p:nvPr>
            <p:ph type="sldImg" idx="2"/>
          </p:nvPr>
        </p:nvSpPr>
        <p:spPr bwMode="auto">
          <a:xfrm>
            <a:off x="950913" y="736600"/>
            <a:ext cx="4913312" cy="3684588"/>
          </a:xfrm>
          <a:prstGeom prst="rect">
            <a:avLst/>
          </a:prstGeom>
          <a:noFill/>
          <a:ln w="9525">
            <a:solidFill>
              <a:srgbClr val="000000"/>
            </a:solidFill>
            <a:miter lim="800000"/>
            <a:headEnd/>
            <a:tailEnd/>
          </a:ln>
        </p:spPr>
      </p:sp>
      <p:sp>
        <p:nvSpPr>
          <p:cNvPr id="59397" name="Rectangle 5"/>
          <p:cNvSpPr>
            <a:spLocks noGrp="1" noChangeArrowheads="1"/>
          </p:cNvSpPr>
          <p:nvPr>
            <p:ph type="body" sz="quarter" idx="3"/>
          </p:nvPr>
        </p:nvSpPr>
        <p:spPr bwMode="auto">
          <a:xfrm>
            <a:off x="681038" y="4667250"/>
            <a:ext cx="5451475" cy="4421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59398" name="Rectangle 6"/>
          <p:cNvSpPr>
            <a:spLocks noGrp="1" noChangeArrowheads="1"/>
          </p:cNvSpPr>
          <p:nvPr>
            <p:ph type="ftr" sz="quarter" idx="4"/>
          </p:nvPr>
        </p:nvSpPr>
        <p:spPr bwMode="auto">
          <a:xfrm>
            <a:off x="0" y="9331325"/>
            <a:ext cx="295275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59399" name="Rectangle 7"/>
          <p:cNvSpPr>
            <a:spLocks noGrp="1" noChangeArrowheads="1"/>
          </p:cNvSpPr>
          <p:nvPr>
            <p:ph type="sldNum" sz="quarter" idx="5"/>
          </p:nvPr>
        </p:nvSpPr>
        <p:spPr bwMode="auto">
          <a:xfrm>
            <a:off x="3859213" y="9331325"/>
            <a:ext cx="295275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A3804948-14D2-43DA-B3DB-CF1972FFF4B7}" type="slidenum">
              <a:rPr lang="en-US" altLang="zh-CN"/>
              <a:pPr>
                <a:defRPr/>
              </a:pPr>
              <a:t>‹#›</a:t>
            </a:fld>
            <a:endParaRPr lang="en-US" altLang="zh-CN"/>
          </a:p>
        </p:txBody>
      </p:sp>
    </p:spTree>
    <p:extLst>
      <p:ext uri="{BB962C8B-B14F-4D97-AF65-F5344CB8AC3E}">
        <p14:creationId xmlns:p14="http://schemas.microsoft.com/office/powerpoint/2010/main" val="3884352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algn="just"/>
            <a:endParaRPr lang="zh-CN" altLang="en-US" dirty="0" smtClean="0"/>
          </a:p>
        </p:txBody>
      </p:sp>
    </p:spTree>
    <p:extLst>
      <p:ext uri="{BB962C8B-B14F-4D97-AF65-F5344CB8AC3E}">
        <p14:creationId xmlns:p14="http://schemas.microsoft.com/office/powerpoint/2010/main" val="80909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13</a:t>
            </a:fld>
            <a:endParaRPr lang="en-US" altLang="zh-CN"/>
          </a:p>
        </p:txBody>
      </p:sp>
    </p:spTree>
    <p:extLst>
      <p:ext uri="{BB962C8B-B14F-4D97-AF65-F5344CB8AC3E}">
        <p14:creationId xmlns:p14="http://schemas.microsoft.com/office/powerpoint/2010/main" val="737125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14</a:t>
            </a:fld>
            <a:endParaRPr lang="en-US" altLang="zh-CN"/>
          </a:p>
        </p:txBody>
      </p:sp>
    </p:spTree>
    <p:extLst>
      <p:ext uri="{BB962C8B-B14F-4D97-AF65-F5344CB8AC3E}">
        <p14:creationId xmlns:p14="http://schemas.microsoft.com/office/powerpoint/2010/main" val="100053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15</a:t>
            </a:fld>
            <a:endParaRPr lang="en-US" altLang="zh-CN"/>
          </a:p>
        </p:txBody>
      </p:sp>
    </p:spTree>
    <p:extLst>
      <p:ext uri="{BB962C8B-B14F-4D97-AF65-F5344CB8AC3E}">
        <p14:creationId xmlns:p14="http://schemas.microsoft.com/office/powerpoint/2010/main" val="293349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16</a:t>
            </a:fld>
            <a:endParaRPr lang="en-US" altLang="zh-CN"/>
          </a:p>
        </p:txBody>
      </p:sp>
    </p:spTree>
    <p:extLst>
      <p:ext uri="{BB962C8B-B14F-4D97-AF65-F5344CB8AC3E}">
        <p14:creationId xmlns:p14="http://schemas.microsoft.com/office/powerpoint/2010/main" val="198912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17</a:t>
            </a:fld>
            <a:endParaRPr lang="en-US" altLang="zh-CN"/>
          </a:p>
        </p:txBody>
      </p:sp>
    </p:spTree>
    <p:extLst>
      <p:ext uri="{BB962C8B-B14F-4D97-AF65-F5344CB8AC3E}">
        <p14:creationId xmlns:p14="http://schemas.microsoft.com/office/powerpoint/2010/main" val="2133574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18</a:t>
            </a:fld>
            <a:endParaRPr lang="en-US" altLang="zh-CN"/>
          </a:p>
        </p:txBody>
      </p:sp>
    </p:spTree>
    <p:extLst>
      <p:ext uri="{BB962C8B-B14F-4D97-AF65-F5344CB8AC3E}">
        <p14:creationId xmlns:p14="http://schemas.microsoft.com/office/powerpoint/2010/main" val="387940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19</a:t>
            </a:fld>
            <a:endParaRPr lang="en-US" altLang="zh-CN"/>
          </a:p>
        </p:txBody>
      </p:sp>
    </p:spTree>
    <p:extLst>
      <p:ext uri="{BB962C8B-B14F-4D97-AF65-F5344CB8AC3E}">
        <p14:creationId xmlns:p14="http://schemas.microsoft.com/office/powerpoint/2010/main" val="453054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20</a:t>
            </a:fld>
            <a:endParaRPr lang="en-US" altLang="zh-CN"/>
          </a:p>
        </p:txBody>
      </p:sp>
    </p:spTree>
    <p:extLst>
      <p:ext uri="{BB962C8B-B14F-4D97-AF65-F5344CB8AC3E}">
        <p14:creationId xmlns:p14="http://schemas.microsoft.com/office/powerpoint/2010/main" val="1535310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21</a:t>
            </a:fld>
            <a:endParaRPr lang="en-US" altLang="zh-CN"/>
          </a:p>
        </p:txBody>
      </p:sp>
    </p:spTree>
    <p:extLst>
      <p:ext uri="{BB962C8B-B14F-4D97-AF65-F5344CB8AC3E}">
        <p14:creationId xmlns:p14="http://schemas.microsoft.com/office/powerpoint/2010/main" val="2146561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22</a:t>
            </a:fld>
            <a:endParaRPr lang="en-US" altLang="zh-CN"/>
          </a:p>
        </p:txBody>
      </p:sp>
    </p:spTree>
    <p:extLst>
      <p:ext uri="{BB962C8B-B14F-4D97-AF65-F5344CB8AC3E}">
        <p14:creationId xmlns:p14="http://schemas.microsoft.com/office/powerpoint/2010/main" val="5223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22D6D666-A3B0-40A6-A599-476963B1117E}" type="slidenum">
              <a:rPr lang="en-US" altLang="zh-CN"/>
              <a:pPr/>
              <a:t>2</a:t>
            </a:fld>
            <a:endParaRPr lang="en-US" altLang="zh-CN"/>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lvl="1" eaLnBrk="1" hangingPunct="1"/>
            <a:r>
              <a:rPr lang="en-US" altLang="zh-CN" sz="2400" baseline="0" dirty="0" smtClean="0"/>
              <a:t>http://</a:t>
            </a:r>
            <a:r>
              <a:rPr lang="en-US" altLang="zh-CN" sz="2400" baseline="0" dirty="0" err="1" smtClean="0"/>
              <a:t>www.digitaltrends.com</a:t>
            </a:r>
            <a:r>
              <a:rPr lang="en-US" altLang="zh-CN" sz="2400" baseline="0" dirty="0" smtClean="0"/>
              <a:t>/social-media/facebook-users-50-minutes/#:Tt28J4FGJlT5fA</a:t>
            </a:r>
          </a:p>
        </p:txBody>
      </p:sp>
    </p:spTree>
    <p:extLst>
      <p:ext uri="{BB962C8B-B14F-4D97-AF65-F5344CB8AC3E}">
        <p14:creationId xmlns:p14="http://schemas.microsoft.com/office/powerpoint/2010/main" val="1493056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23</a:t>
            </a:fld>
            <a:endParaRPr lang="en-US" altLang="zh-CN"/>
          </a:p>
        </p:txBody>
      </p:sp>
    </p:spTree>
    <p:extLst>
      <p:ext uri="{BB962C8B-B14F-4D97-AF65-F5344CB8AC3E}">
        <p14:creationId xmlns:p14="http://schemas.microsoft.com/office/powerpoint/2010/main" val="1221688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dirty="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24</a:t>
            </a:fld>
            <a:endParaRPr lang="en-US" altLang="zh-CN"/>
          </a:p>
        </p:txBody>
      </p:sp>
    </p:spTree>
    <p:extLst>
      <p:ext uri="{BB962C8B-B14F-4D97-AF65-F5344CB8AC3E}">
        <p14:creationId xmlns:p14="http://schemas.microsoft.com/office/powerpoint/2010/main" val="1685943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25</a:t>
            </a:fld>
            <a:endParaRPr lang="en-US" altLang="zh-CN"/>
          </a:p>
        </p:txBody>
      </p:sp>
    </p:spTree>
    <p:extLst>
      <p:ext uri="{BB962C8B-B14F-4D97-AF65-F5344CB8AC3E}">
        <p14:creationId xmlns:p14="http://schemas.microsoft.com/office/powerpoint/2010/main" val="1908893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26</a:t>
            </a:fld>
            <a:endParaRPr lang="en-US" altLang="zh-CN"/>
          </a:p>
        </p:txBody>
      </p:sp>
    </p:spTree>
    <p:extLst>
      <p:ext uri="{BB962C8B-B14F-4D97-AF65-F5344CB8AC3E}">
        <p14:creationId xmlns:p14="http://schemas.microsoft.com/office/powerpoint/2010/main" val="989329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27</a:t>
            </a:fld>
            <a:endParaRPr lang="en-US" altLang="zh-CN"/>
          </a:p>
        </p:txBody>
      </p:sp>
    </p:spTree>
    <p:extLst>
      <p:ext uri="{BB962C8B-B14F-4D97-AF65-F5344CB8AC3E}">
        <p14:creationId xmlns:p14="http://schemas.microsoft.com/office/powerpoint/2010/main" val="664539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29</a:t>
            </a:fld>
            <a:endParaRPr lang="en-US" altLang="zh-CN"/>
          </a:p>
        </p:txBody>
      </p:sp>
    </p:spTree>
    <p:extLst>
      <p:ext uri="{BB962C8B-B14F-4D97-AF65-F5344CB8AC3E}">
        <p14:creationId xmlns:p14="http://schemas.microsoft.com/office/powerpoint/2010/main" val="1652579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黑体" pitchFamily="2" charset="-122"/>
                <a:cs typeface="+mn-cs"/>
              </a:rPr>
              <a:t>P40: </a:t>
            </a:r>
            <a:r>
              <a:rPr lang="zh-CN" altLang="en-US" sz="1200" kern="1200" dirty="0" smtClean="0">
                <a:solidFill>
                  <a:schemeClr val="tx1"/>
                </a:solidFill>
                <a:effectLst/>
                <a:latin typeface="Times New Roman" pitchFamily="18" charset="0"/>
                <a:ea typeface="黑体" pitchFamily="2" charset="-122"/>
                <a:cs typeface="+mn-cs"/>
              </a:rPr>
              <a:t>这是为科研人员提供的一个典型服务：智能专家搜索。例如寻找在“</a:t>
            </a:r>
            <a:r>
              <a:rPr lang="zh-CN" altLang="en-US" sz="1200" b="1" kern="1200" dirty="0" smtClean="0">
                <a:solidFill>
                  <a:schemeClr val="tx1"/>
                </a:solidFill>
                <a:effectLst/>
                <a:latin typeface="Times New Roman" pitchFamily="18" charset="0"/>
                <a:ea typeface="黑体" pitchFamily="2" charset="-122"/>
                <a:cs typeface="+mn-cs"/>
              </a:rPr>
              <a:t>美国</a:t>
            </a:r>
            <a:r>
              <a:rPr lang="zh-CN" altLang="en-US" sz="1200" kern="1200" dirty="0" smtClean="0">
                <a:solidFill>
                  <a:schemeClr val="tx1"/>
                </a:solidFill>
                <a:effectLst/>
                <a:latin typeface="Times New Roman" pitchFamily="18" charset="0"/>
                <a:ea typeface="黑体" pitchFamily="2" charset="-122"/>
                <a:cs typeface="+mn-cs"/>
              </a:rPr>
              <a:t>”做“</a:t>
            </a:r>
            <a:r>
              <a:rPr lang="zh-CN" altLang="en-US" sz="1200" b="1" kern="1200" dirty="0" smtClean="0">
                <a:solidFill>
                  <a:schemeClr val="tx1"/>
                </a:solidFill>
                <a:effectLst/>
                <a:latin typeface="Times New Roman" pitchFamily="18" charset="0"/>
                <a:ea typeface="黑体" pitchFamily="2" charset="-122"/>
                <a:cs typeface="+mn-cs"/>
              </a:rPr>
              <a:t>数据挖掘</a:t>
            </a:r>
            <a:r>
              <a:rPr lang="zh-CN" altLang="en-US" sz="1200" kern="1200" dirty="0" smtClean="0">
                <a:solidFill>
                  <a:schemeClr val="tx1"/>
                </a:solidFill>
                <a:effectLst/>
                <a:latin typeface="Times New Roman" pitchFamily="18" charset="0"/>
                <a:ea typeface="黑体" pitchFamily="2" charset="-122"/>
                <a:cs typeface="+mn-cs"/>
              </a:rPr>
              <a:t>”研究的“</a:t>
            </a:r>
            <a:r>
              <a:rPr lang="zh-CN" altLang="en-US" sz="1200" b="1" kern="1200" dirty="0" smtClean="0">
                <a:solidFill>
                  <a:schemeClr val="tx1"/>
                </a:solidFill>
                <a:effectLst/>
                <a:latin typeface="Times New Roman" pitchFamily="18" charset="0"/>
                <a:ea typeface="黑体" pitchFamily="2" charset="-122"/>
                <a:cs typeface="+mn-cs"/>
              </a:rPr>
              <a:t>华裔女性”</a:t>
            </a:r>
            <a:r>
              <a:rPr lang="zh-CN" altLang="en-US" sz="1200" kern="1200" dirty="0" smtClean="0">
                <a:solidFill>
                  <a:schemeClr val="tx1"/>
                </a:solidFill>
                <a:effectLst/>
                <a:latin typeface="Times New Roman" pitchFamily="18" charset="0"/>
                <a:ea typeface="黑体" pitchFamily="2" charset="-122"/>
                <a:cs typeface="+mn-cs"/>
              </a:rPr>
              <a:t>专家，可以得到如图所示的结果。</a:t>
            </a:r>
            <a:endParaRPr lang="en-US" sz="1200" kern="1200" dirty="0">
              <a:solidFill>
                <a:schemeClr val="tx1"/>
              </a:solidFill>
              <a:effectLst/>
              <a:latin typeface="Times New Roman" pitchFamily="18" charset="0"/>
              <a:ea typeface="黑体" pitchFamily="2" charset="-122"/>
              <a:cs typeface="+mn-cs"/>
            </a:endParaRPr>
          </a:p>
        </p:txBody>
      </p:sp>
      <p:sp>
        <p:nvSpPr>
          <p:cNvPr id="4" name="Slide Number Placeholder 3"/>
          <p:cNvSpPr>
            <a:spLocks noGrp="1"/>
          </p:cNvSpPr>
          <p:nvPr>
            <p:ph type="sldNum" sz="quarter" idx="10"/>
          </p:nvPr>
        </p:nvSpPr>
        <p:spPr/>
        <p:txBody>
          <a:bodyPr/>
          <a:lstStyle/>
          <a:p>
            <a:pPr>
              <a:defRPr/>
            </a:pPr>
            <a:fld id="{1DA76082-B745-461A-B914-896F5D3685DE}" type="slidenum">
              <a:rPr lang="en-US" altLang="zh-CN" smtClean="0"/>
              <a:pPr>
                <a:defRPr/>
              </a:pPr>
              <a:t>30</a:t>
            </a:fld>
            <a:endParaRPr lang="en-US" altLang="zh-CN"/>
          </a:p>
        </p:txBody>
      </p:sp>
    </p:spTree>
    <p:extLst>
      <p:ext uri="{BB962C8B-B14F-4D97-AF65-F5344CB8AC3E}">
        <p14:creationId xmlns:p14="http://schemas.microsoft.com/office/powerpoint/2010/main" val="402582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a:ln/>
        </p:spPr>
      </p:sp>
      <p:sp>
        <p:nvSpPr>
          <p:cNvPr id="66563" name="Rectangle 3"/>
          <p:cNvSpPr>
            <a:spLocks noGrp="1"/>
          </p:cNvSpPr>
          <p:nvPr>
            <p:ph type="body" idx="1"/>
          </p:nvPr>
        </p:nvSpPr>
        <p:spPr>
          <a:noFill/>
          <a:ln/>
        </p:spPr>
        <p:txBody>
          <a:bodyPr/>
          <a:lstStyle/>
          <a:p>
            <a:pPr eaLnBrk="1" hangingPunct="1">
              <a:spcBef>
                <a:spcPct val="0"/>
              </a:spcBef>
            </a:pPr>
            <a:r>
              <a:rPr lang="zh-CN" altLang="zh-CN" smtClean="0">
                <a:ea typeface="宋体" charset="-122"/>
              </a:rPr>
              <a:t>基于前面的理论研究成果，我们自主研发了研究者社会网络挖掘与搜索系统</a:t>
            </a:r>
            <a:r>
              <a:rPr lang="en-US" altLang="zh-CN" smtClean="0">
                <a:ea typeface="宋体" charset="-122"/>
              </a:rPr>
              <a:t>Arnetminer</a:t>
            </a:r>
            <a:r>
              <a:rPr lang="zh-CN" altLang="zh-CN" smtClean="0">
                <a:ea typeface="宋体" charset="-122"/>
              </a:rPr>
              <a:t>，系统从</a:t>
            </a:r>
            <a:r>
              <a:rPr lang="en-US" altLang="zh-CN" smtClean="0">
                <a:ea typeface="宋体" charset="-122"/>
              </a:rPr>
              <a:t>2006</a:t>
            </a:r>
            <a:r>
              <a:rPr lang="zh-CN" altLang="zh-CN" smtClean="0">
                <a:ea typeface="宋体" charset="-122"/>
              </a:rPr>
              <a:t>年开始在线运行，收集了大量的学术数据，到目前为止，系统累积</a:t>
            </a:r>
            <a:r>
              <a:rPr lang="en-US" altLang="zh-CN" smtClean="0">
                <a:ea typeface="宋体" charset="-122"/>
              </a:rPr>
              <a:t>2.35TB</a:t>
            </a:r>
            <a:r>
              <a:rPr lang="zh-CN" altLang="zh-CN" smtClean="0">
                <a:ea typeface="宋体" charset="-122"/>
              </a:rPr>
              <a:t>数据，有超过</a:t>
            </a:r>
            <a:r>
              <a:rPr lang="en-US" altLang="zh-CN" smtClean="0">
                <a:ea typeface="宋体" charset="-122"/>
              </a:rPr>
              <a:t>1.3</a:t>
            </a:r>
            <a:r>
              <a:rPr lang="zh-CN" altLang="zh-CN" smtClean="0">
                <a:ea typeface="宋体" charset="-122"/>
              </a:rPr>
              <a:t>亿次用户访问，每月就用来自</a:t>
            </a:r>
            <a:r>
              <a:rPr lang="en-US" altLang="zh-CN" smtClean="0">
                <a:ea typeface="宋体" charset="-122"/>
              </a:rPr>
              <a:t>170</a:t>
            </a:r>
            <a:r>
              <a:rPr lang="zh-CN" altLang="zh-CN" smtClean="0">
                <a:ea typeface="宋体" charset="-122"/>
              </a:rPr>
              <a:t>个国家的</a:t>
            </a:r>
            <a:r>
              <a:rPr lang="en-US" altLang="zh-CN" smtClean="0">
                <a:ea typeface="宋体" charset="-122"/>
              </a:rPr>
              <a:t>10</a:t>
            </a:r>
            <a:r>
              <a:rPr lang="zh-CN" altLang="zh-CN" smtClean="0">
                <a:ea typeface="宋体" charset="-122"/>
              </a:rPr>
              <a:t>万用户访问。</a:t>
            </a:r>
            <a:endParaRPr lang="zh-CN" altLang="en-US" smtClean="0">
              <a:ea typeface="宋体" charset="-122"/>
            </a:endParaRPr>
          </a:p>
        </p:txBody>
      </p:sp>
    </p:spTree>
    <p:extLst>
      <p:ext uri="{BB962C8B-B14F-4D97-AF65-F5344CB8AC3E}">
        <p14:creationId xmlns:p14="http://schemas.microsoft.com/office/powerpoint/2010/main" val="1177005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p:spPr>
        <p:txBody>
          <a:bodyPr/>
          <a:lstStyle/>
          <a:p>
            <a:r>
              <a:rPr lang="zh-CN" altLang="en-US" smtClean="0">
                <a:ea typeface="宋体" charset="-122"/>
              </a:rPr>
              <a:t>截止目前，</a:t>
            </a:r>
            <a:r>
              <a:rPr lang="en-US" altLang="zh-CN" smtClean="0">
                <a:ea typeface="宋体" charset="-122"/>
              </a:rPr>
              <a:t>Arnetminer</a:t>
            </a:r>
            <a:r>
              <a:rPr lang="zh-CN" altLang="en-US" smtClean="0">
                <a:ea typeface="宋体" charset="-122"/>
              </a:rPr>
              <a:t>系统已有来自</a:t>
            </a:r>
            <a:r>
              <a:rPr lang="en-US" altLang="zh-CN" smtClean="0">
                <a:ea typeface="宋体" charset="-122"/>
              </a:rPr>
              <a:t>200</a:t>
            </a:r>
            <a:r>
              <a:rPr lang="zh-CN" altLang="en-US" smtClean="0">
                <a:ea typeface="宋体" charset="-122"/>
              </a:rPr>
              <a:t>个国家和地区</a:t>
            </a:r>
            <a:r>
              <a:rPr lang="en-US" altLang="zh-CN" smtClean="0">
                <a:ea typeface="宋体" charset="-122"/>
              </a:rPr>
              <a:t>277</a:t>
            </a:r>
            <a:r>
              <a:rPr lang="zh-CN" altLang="en-US" smtClean="0">
                <a:ea typeface="宋体" charset="-122"/>
              </a:rPr>
              <a:t>万独立</a:t>
            </a:r>
            <a:r>
              <a:rPr lang="en-US" altLang="zh-CN" smtClean="0">
                <a:ea typeface="宋体" charset="-122"/>
              </a:rPr>
              <a:t>IP</a:t>
            </a:r>
            <a:r>
              <a:rPr lang="zh-CN" altLang="en-US" smtClean="0">
                <a:ea typeface="宋体" charset="-122"/>
              </a:rPr>
              <a:t>的访问，</a:t>
            </a:r>
            <a:r>
              <a:rPr lang="zh-CN" altLang="zh-CN" smtClean="0">
                <a:ea typeface="宋体" charset="-122"/>
              </a:rPr>
              <a:t>这里列出了访问量前</a:t>
            </a:r>
            <a:r>
              <a:rPr lang="en-US" altLang="zh-CN" smtClean="0">
                <a:ea typeface="宋体" charset="-122"/>
              </a:rPr>
              <a:t>10</a:t>
            </a:r>
            <a:r>
              <a:rPr lang="zh-CN" altLang="zh-CN" smtClean="0">
                <a:ea typeface="宋体" charset="-122"/>
              </a:rPr>
              <a:t>的国家</a:t>
            </a:r>
            <a:r>
              <a:rPr lang="zh-CN" altLang="en-US" smtClean="0">
                <a:ea typeface="宋体" charset="-122"/>
              </a:rPr>
              <a:t>。</a:t>
            </a:r>
          </a:p>
        </p:txBody>
      </p:sp>
      <p:sp>
        <p:nvSpPr>
          <p:cNvPr id="67588" name="灯片编号占位符 3"/>
          <p:cNvSpPr>
            <a:spLocks noGrp="1"/>
          </p:cNvSpPr>
          <p:nvPr>
            <p:ph type="sldNum" sz="quarter" idx="5"/>
          </p:nvPr>
        </p:nvSpPr>
        <p:spPr>
          <a:noFill/>
        </p:spPr>
        <p:txBody>
          <a:bodyPr/>
          <a:lstStyle/>
          <a:p>
            <a:fld id="{B79F4799-975D-4FDE-89F4-D5ADEF4A368F}" type="slidenum">
              <a:rPr lang="en-US" altLang="zh-CN" smtClean="0">
                <a:ea typeface="宋体" charset="-122"/>
              </a:rPr>
              <a:pPr/>
              <a:t>32</a:t>
            </a:fld>
            <a:endParaRPr lang="en-US" altLang="zh-CN" smtClean="0">
              <a:ea typeface="宋体" charset="-122"/>
            </a:endParaRPr>
          </a:p>
        </p:txBody>
      </p:sp>
    </p:spTree>
    <p:extLst>
      <p:ext uri="{BB962C8B-B14F-4D97-AF65-F5344CB8AC3E}">
        <p14:creationId xmlns:p14="http://schemas.microsoft.com/office/powerpoint/2010/main" val="925820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p:spPr>
        <p:txBody>
          <a:bodyPr/>
          <a:lstStyle/>
          <a:p>
            <a:r>
              <a:rPr lang="zh-CN" altLang="en-US" smtClean="0">
                <a:ea typeface="宋体" charset="-122"/>
              </a:rPr>
              <a:t>截止目前，</a:t>
            </a:r>
            <a:r>
              <a:rPr lang="en-US" altLang="zh-CN" smtClean="0">
                <a:ea typeface="宋体" charset="-122"/>
              </a:rPr>
              <a:t>Arnetminer</a:t>
            </a:r>
            <a:r>
              <a:rPr lang="zh-CN" altLang="en-US" smtClean="0">
                <a:ea typeface="宋体" charset="-122"/>
              </a:rPr>
              <a:t>系统已有来自</a:t>
            </a:r>
            <a:r>
              <a:rPr lang="en-US" altLang="zh-CN" smtClean="0">
                <a:ea typeface="宋体" charset="-122"/>
              </a:rPr>
              <a:t>200</a:t>
            </a:r>
            <a:r>
              <a:rPr lang="zh-CN" altLang="en-US" smtClean="0">
                <a:ea typeface="宋体" charset="-122"/>
              </a:rPr>
              <a:t>个国家和地区</a:t>
            </a:r>
            <a:r>
              <a:rPr lang="en-US" altLang="zh-CN" smtClean="0">
                <a:ea typeface="宋体" charset="-122"/>
              </a:rPr>
              <a:t>277</a:t>
            </a:r>
            <a:r>
              <a:rPr lang="zh-CN" altLang="en-US" smtClean="0">
                <a:ea typeface="宋体" charset="-122"/>
              </a:rPr>
              <a:t>万独立</a:t>
            </a:r>
            <a:r>
              <a:rPr lang="en-US" altLang="zh-CN" smtClean="0">
                <a:ea typeface="宋体" charset="-122"/>
              </a:rPr>
              <a:t>IP</a:t>
            </a:r>
            <a:r>
              <a:rPr lang="zh-CN" altLang="en-US" smtClean="0">
                <a:ea typeface="宋体" charset="-122"/>
              </a:rPr>
              <a:t>的访问，</a:t>
            </a:r>
            <a:r>
              <a:rPr lang="zh-CN" altLang="zh-CN" smtClean="0">
                <a:ea typeface="宋体" charset="-122"/>
              </a:rPr>
              <a:t>这里列出了访问量前</a:t>
            </a:r>
            <a:r>
              <a:rPr lang="en-US" altLang="zh-CN" smtClean="0">
                <a:ea typeface="宋体" charset="-122"/>
              </a:rPr>
              <a:t>10</a:t>
            </a:r>
            <a:r>
              <a:rPr lang="zh-CN" altLang="zh-CN" smtClean="0">
                <a:ea typeface="宋体" charset="-122"/>
              </a:rPr>
              <a:t>的国家</a:t>
            </a:r>
            <a:r>
              <a:rPr lang="zh-CN" altLang="en-US" smtClean="0">
                <a:ea typeface="宋体" charset="-122"/>
              </a:rPr>
              <a:t>。</a:t>
            </a:r>
          </a:p>
        </p:txBody>
      </p:sp>
      <p:sp>
        <p:nvSpPr>
          <p:cNvPr id="67588" name="灯片编号占位符 3"/>
          <p:cNvSpPr>
            <a:spLocks noGrp="1"/>
          </p:cNvSpPr>
          <p:nvPr>
            <p:ph type="sldNum" sz="quarter" idx="5"/>
          </p:nvPr>
        </p:nvSpPr>
        <p:spPr>
          <a:noFill/>
        </p:spPr>
        <p:txBody>
          <a:bodyPr/>
          <a:lstStyle/>
          <a:p>
            <a:fld id="{B79F4799-975D-4FDE-89F4-D5ADEF4A368F}" type="slidenum">
              <a:rPr lang="en-US" altLang="zh-CN" smtClean="0">
                <a:ea typeface="宋体" charset="-122"/>
              </a:rPr>
              <a:pPr/>
              <a:t>33</a:t>
            </a:fld>
            <a:endParaRPr lang="en-US" altLang="zh-CN" smtClean="0">
              <a:ea typeface="宋体" charset="-122"/>
            </a:endParaRPr>
          </a:p>
        </p:txBody>
      </p:sp>
    </p:spTree>
    <p:extLst>
      <p:ext uri="{BB962C8B-B14F-4D97-AF65-F5344CB8AC3E}">
        <p14:creationId xmlns:p14="http://schemas.microsoft.com/office/powerpoint/2010/main" val="163305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latin typeface="Arial" charset="0"/>
                <a:ea typeface="微软雅黑" pitchFamily="34" charset="-122"/>
                <a:cs typeface="Times New Roman" pitchFamily="18" charset="0"/>
              </a:rPr>
              <a:t>@CCDM 2016</a:t>
            </a:r>
            <a:endParaRPr lang="en-US" altLang="zh-CN" sz="800" kern="1200" dirty="0" smtClean="0">
              <a:solidFill>
                <a:schemeClr val="tx1"/>
              </a:solidFill>
              <a:latin typeface="Arial" charset="0"/>
              <a:ea typeface="微软雅黑" pitchFamily="34" charset="-122"/>
              <a:cs typeface="Times New Roman" pitchFamily="18" charset="0"/>
            </a:endParaRPr>
          </a:p>
          <a:p>
            <a:endParaRPr lang="zh-CN" altLang="en-US" dirty="0" smtClean="0"/>
          </a:p>
        </p:txBody>
      </p:sp>
    </p:spTree>
    <p:extLst>
      <p:ext uri="{BB962C8B-B14F-4D97-AF65-F5344CB8AC3E}">
        <p14:creationId xmlns:p14="http://schemas.microsoft.com/office/powerpoint/2010/main" val="1594437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9163" y="744538"/>
            <a:ext cx="4962525" cy="3722687"/>
          </a:xfrm>
        </p:spPr>
      </p:sp>
      <p:sp>
        <p:nvSpPr>
          <p:cNvPr id="3" name="备注占位符 2"/>
          <p:cNvSpPr>
            <a:spLocks noGrp="1"/>
          </p:cNvSpPr>
          <p:nvPr>
            <p:ph type="body" idx="1"/>
          </p:nvPr>
        </p:nvSpPr>
        <p:spPr/>
        <p:txBody>
          <a:bodyPr>
            <a:normAutofit/>
          </a:bodyPr>
          <a:lstStyle/>
          <a:p>
            <a:endParaRPr lang="en-US" altLang="zh-CN" baseline="0" dirty="0" smtClean="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34</a:t>
            </a:fld>
            <a:endParaRPr lang="en-US" altLang="zh-CN"/>
          </a:p>
        </p:txBody>
      </p:sp>
    </p:spTree>
    <p:extLst>
      <p:ext uri="{BB962C8B-B14F-4D97-AF65-F5344CB8AC3E}">
        <p14:creationId xmlns:p14="http://schemas.microsoft.com/office/powerpoint/2010/main" val="1262480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37</a:t>
            </a:fld>
            <a:endParaRPr lang="en-US" altLang="zh-CN"/>
          </a:p>
        </p:txBody>
      </p:sp>
    </p:spTree>
    <p:extLst>
      <p:ext uri="{BB962C8B-B14F-4D97-AF65-F5344CB8AC3E}">
        <p14:creationId xmlns:p14="http://schemas.microsoft.com/office/powerpoint/2010/main" val="1574832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Interdisciplinary collaborations have generated huge impact, for example,</a:t>
            </a:r>
          </a:p>
          <a:p>
            <a:pPr lvl="1"/>
            <a:r>
              <a:rPr lang="en-US" altLang="zh-CN" dirty="0" smtClean="0">
                <a:solidFill>
                  <a:srgbClr val="FF0000"/>
                </a:solidFill>
              </a:rPr>
              <a:t>51 (&gt;1/3) of the KDD 2012 papers </a:t>
            </a:r>
            <a:r>
              <a:rPr lang="en-US" altLang="zh-CN" dirty="0" smtClean="0"/>
              <a:t>are result of cross-domain collaborations between </a:t>
            </a:r>
            <a:r>
              <a:rPr lang="en-US" altLang="zh-CN" dirty="0" smtClean="0">
                <a:solidFill>
                  <a:srgbClr val="002060"/>
                </a:solidFill>
              </a:rPr>
              <a:t>graph theory</a:t>
            </a:r>
            <a:r>
              <a:rPr lang="en-US" altLang="zh-CN" dirty="0" smtClean="0"/>
              <a:t>, </a:t>
            </a:r>
            <a:r>
              <a:rPr lang="en-US" altLang="zh-CN" dirty="0" smtClean="0">
                <a:solidFill>
                  <a:srgbClr val="C00000"/>
                </a:solidFill>
              </a:rPr>
              <a:t>visualization</a:t>
            </a:r>
            <a:r>
              <a:rPr lang="en-US" altLang="zh-CN" dirty="0" smtClean="0"/>
              <a:t>, </a:t>
            </a:r>
            <a:r>
              <a:rPr lang="en-US" altLang="zh-CN" dirty="0" smtClean="0">
                <a:solidFill>
                  <a:srgbClr val="0000FF"/>
                </a:solidFill>
              </a:rPr>
              <a:t>economics</a:t>
            </a:r>
            <a:r>
              <a:rPr lang="en-US" altLang="zh-CN" dirty="0" smtClean="0"/>
              <a:t>, </a:t>
            </a:r>
            <a:r>
              <a:rPr lang="en-US" altLang="zh-CN" dirty="0" smtClean="0">
                <a:solidFill>
                  <a:srgbClr val="00B050"/>
                </a:solidFill>
              </a:rPr>
              <a:t>medical inf.</a:t>
            </a:r>
            <a:r>
              <a:rPr lang="en-US" altLang="zh-CN" dirty="0" smtClean="0"/>
              <a:t>,</a:t>
            </a:r>
            <a:r>
              <a:rPr lang="en-US" altLang="zh-CN" dirty="0" smtClean="0">
                <a:solidFill>
                  <a:srgbClr val="00B050"/>
                </a:solidFill>
              </a:rPr>
              <a:t> </a:t>
            </a:r>
            <a:r>
              <a:rPr lang="en-US" altLang="zh-CN" dirty="0" smtClean="0">
                <a:solidFill>
                  <a:srgbClr val="FF5050"/>
                </a:solidFill>
              </a:rPr>
              <a:t>DB</a:t>
            </a:r>
            <a:r>
              <a:rPr lang="en-US" altLang="zh-CN" dirty="0" smtClean="0"/>
              <a:t>, NLP, </a:t>
            </a:r>
            <a:r>
              <a:rPr lang="en-US" altLang="zh-CN" dirty="0" smtClean="0">
                <a:solidFill>
                  <a:srgbClr val="FFC000"/>
                </a:solidFill>
              </a:rPr>
              <a:t>IR</a:t>
            </a:r>
          </a:p>
          <a:p>
            <a:pPr lvl="1"/>
            <a:r>
              <a:rPr lang="en-US" altLang="zh-CN" dirty="0" smtClean="0"/>
              <a:t>Research field evolution</a:t>
            </a:r>
          </a:p>
          <a:p>
            <a:pPr lvl="1"/>
            <a:endParaRPr lang="en-US" altLang="zh-CN" sz="1200" kern="1200" baseline="0" dirty="0" smtClean="0">
              <a:solidFill>
                <a:schemeClr val="tx1"/>
              </a:solidFill>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Describe the problem</a:t>
            </a:r>
          </a:p>
          <a:p>
            <a:endParaRPr lang="en-US" altLang="zh-CN" sz="1200" kern="1200" baseline="0" dirty="0" smtClean="0">
              <a:solidFill>
                <a:schemeClr val="tx1"/>
              </a:solidFill>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First, </a:t>
            </a:r>
            <a:r>
              <a:rPr lang="en-US" altLang="zh-CN" sz="1200" b="1" kern="1200" baseline="0" dirty="0" smtClean="0">
                <a:solidFill>
                  <a:schemeClr val="tx1"/>
                </a:solidFill>
                <a:latin typeface="Arial" charset="0"/>
                <a:ea typeface="宋体" pitchFamily="2" charset="-122"/>
                <a:cs typeface="+mn-cs"/>
              </a:rPr>
              <a:t>sparse connection, </a:t>
            </a:r>
            <a:r>
              <a:rPr lang="en-US" altLang="zh-CN" sz="1200" kern="1200" baseline="0" dirty="0" smtClean="0">
                <a:solidFill>
                  <a:schemeClr val="tx1"/>
                </a:solidFill>
                <a:latin typeface="Arial" charset="0"/>
                <a:ea typeface="宋体" pitchFamily="2" charset="-122"/>
                <a:cs typeface="+mn-cs"/>
              </a:rPr>
              <a:t>compared to traditional collaborations within a domain, </a:t>
            </a:r>
            <a:r>
              <a:rPr lang="en-US" altLang="zh-CN" sz="1200" b="1" kern="1200" baseline="0" dirty="0" smtClean="0">
                <a:solidFill>
                  <a:schemeClr val="tx1"/>
                </a:solidFill>
                <a:latin typeface="Arial" charset="0"/>
                <a:ea typeface="宋体" pitchFamily="2" charset="-122"/>
                <a:cs typeface="+mn-cs"/>
              </a:rPr>
              <a:t>cross-domain collaborations are very rare.</a:t>
            </a:r>
            <a:r>
              <a:rPr lang="en-US" altLang="zh-CN" sz="1200" kern="1200" baseline="0" dirty="0" smtClean="0">
                <a:solidFill>
                  <a:schemeClr val="tx1"/>
                </a:solidFill>
                <a:latin typeface="Arial" charset="0"/>
                <a:ea typeface="宋体" pitchFamily="2" charset="-122"/>
                <a:cs typeface="+mn-cs"/>
              </a:rPr>
              <a:t> partly because it is difficult for an outsider to find the right collaborator in the field that one does not know. This also makes it challenging to directly use a supervised learning approach due to the lack of training samples.</a:t>
            </a:r>
          </a:p>
          <a:p>
            <a:endParaRPr lang="en-US" sz="1200" kern="1200" baseline="0" dirty="0" smtClean="0">
              <a:solidFill>
                <a:schemeClr val="tx1"/>
              </a:solidFill>
              <a:effectLst/>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Second, </a:t>
            </a:r>
            <a:r>
              <a:rPr lang="en-US" altLang="zh-CN" sz="1200" b="1" kern="1200" baseline="0" dirty="0" smtClean="0">
                <a:solidFill>
                  <a:schemeClr val="tx1"/>
                </a:solidFill>
                <a:latin typeface="Arial" charset="0"/>
                <a:ea typeface="宋体" pitchFamily="2" charset="-122"/>
                <a:cs typeface="+mn-cs"/>
              </a:rPr>
              <a:t>complementary expertise, cross-domain collaborators </a:t>
            </a:r>
            <a:r>
              <a:rPr lang="en-US" altLang="zh-CN" sz="1200" kern="1200" baseline="0" dirty="0" smtClean="0">
                <a:solidFill>
                  <a:schemeClr val="tx1"/>
                </a:solidFill>
                <a:latin typeface="Arial" charset="0"/>
                <a:ea typeface="宋体" pitchFamily="2" charset="-122"/>
                <a:cs typeface="+mn-cs"/>
              </a:rPr>
              <a:t>often have different expertise and interest; For example, data mining researchers can easily identify who they want to work with in the data mining field, because they are familiar with the sub topics. However, for a cardiologist who wants to apply data mining techniques to predict heart failures, it will be difficult for her to find the right collaborators in data mining. Because these two fields (cardiology and data mining) are totally different with different terminology and problems. It is very difficult for one from cardiology to identify the right topics in data mining to look for collaborators.</a:t>
            </a:r>
          </a:p>
          <a:p>
            <a:endParaRPr lang="en-US" sz="1200" kern="1200" baseline="0" dirty="0" smtClean="0">
              <a:solidFill>
                <a:schemeClr val="tx1"/>
              </a:solidFill>
              <a:effectLst/>
              <a:latin typeface="Arial" charset="0"/>
              <a:ea typeface="宋体" pitchFamily="2" charset="-122"/>
              <a:cs typeface="+mn-cs"/>
            </a:endParaRPr>
          </a:p>
          <a:p>
            <a:r>
              <a:rPr lang="en-US" altLang="zh-CN" sz="1200" kern="1200" baseline="0" dirty="0" smtClean="0">
                <a:solidFill>
                  <a:schemeClr val="tx1"/>
                </a:solidFill>
                <a:latin typeface="Arial" charset="0"/>
                <a:ea typeface="宋体" pitchFamily="2" charset="-122"/>
                <a:cs typeface="+mn-cs"/>
              </a:rPr>
              <a:t>Third, </a:t>
            </a:r>
            <a:r>
              <a:rPr lang="en-US" altLang="zh-CN" sz="1200" b="1" kern="1200" baseline="0" dirty="0" smtClean="0">
                <a:solidFill>
                  <a:schemeClr val="tx1"/>
                </a:solidFill>
                <a:latin typeface="Arial" charset="0"/>
                <a:ea typeface="宋体" pitchFamily="2" charset="-122"/>
                <a:cs typeface="+mn-cs"/>
              </a:rPr>
              <a:t>topic </a:t>
            </a:r>
            <a:r>
              <a:rPr lang="en-US" altLang="zh-CN" sz="1200" b="1" kern="1200" baseline="0" dirty="0" err="1" smtClean="0">
                <a:solidFill>
                  <a:schemeClr val="tx1"/>
                </a:solidFill>
                <a:latin typeface="Arial" charset="0"/>
                <a:ea typeface="宋体" pitchFamily="2" charset="-122"/>
                <a:cs typeface="+mn-cs"/>
              </a:rPr>
              <a:t>skewness</a:t>
            </a:r>
            <a:r>
              <a:rPr lang="en-US" altLang="zh-CN" sz="1200" b="1" kern="1200" baseline="0" dirty="0" smtClean="0">
                <a:solidFill>
                  <a:schemeClr val="tx1"/>
                </a:solidFill>
                <a:latin typeface="Arial" charset="0"/>
                <a:ea typeface="宋体" pitchFamily="2" charset="-122"/>
                <a:cs typeface="+mn-cs"/>
              </a:rPr>
              <a:t>, not all topics are relevant for </a:t>
            </a:r>
            <a:r>
              <a:rPr lang="en-US" altLang="zh-CN" sz="1200" b="1" kern="1200" baseline="0" dirty="0" err="1" smtClean="0">
                <a:solidFill>
                  <a:schemeClr val="tx1"/>
                </a:solidFill>
                <a:latin typeface="Arial" charset="0"/>
                <a:ea typeface="宋体" pitchFamily="2" charset="-122"/>
                <a:cs typeface="+mn-cs"/>
              </a:rPr>
              <a:t>crossdomain</a:t>
            </a:r>
            <a:r>
              <a:rPr lang="en-US" altLang="zh-CN" sz="1200" b="1" kern="1200" baseline="0" dirty="0" smtClean="0">
                <a:solidFill>
                  <a:schemeClr val="tx1"/>
                </a:solidFill>
                <a:latin typeface="Arial" charset="0"/>
                <a:ea typeface="宋体" pitchFamily="2" charset="-122"/>
                <a:cs typeface="+mn-cs"/>
              </a:rPr>
              <a:t> </a:t>
            </a:r>
            <a:r>
              <a:rPr lang="en-US" altLang="zh-CN" sz="1200" kern="1200" baseline="0" dirty="0" smtClean="0">
                <a:solidFill>
                  <a:schemeClr val="tx1"/>
                </a:solidFill>
                <a:latin typeface="Arial" charset="0"/>
                <a:ea typeface="宋体" pitchFamily="2" charset="-122"/>
                <a:cs typeface="+mn-cs"/>
              </a:rPr>
              <a:t>collaborations. In fact, in our study, only less than one-tenth of all possible topics pairs across domains have collaborations. Therefore, for the task of cross-domain collaboration recommendation, we should focus on better modeling those topics with high probability of having cross-domain collaborations</a:t>
            </a:r>
            <a:endParaRPr lang="en-US" sz="1200" kern="1200" dirty="0">
              <a:solidFill>
                <a:schemeClr val="tx1"/>
              </a:solidFill>
              <a:effectLst/>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38</a:t>
            </a:fld>
            <a:endParaRPr lang="en-US" altLang="zh-CN"/>
          </a:p>
        </p:txBody>
      </p:sp>
    </p:spTree>
    <p:extLst>
      <p:ext uri="{BB962C8B-B14F-4D97-AF65-F5344CB8AC3E}">
        <p14:creationId xmlns:p14="http://schemas.microsoft.com/office/powerpoint/2010/main" val="161875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6</a:t>
            </a:fld>
            <a:endParaRPr lang="en-US" altLang="zh-CN"/>
          </a:p>
        </p:txBody>
      </p:sp>
    </p:spTree>
    <p:extLst>
      <p:ext uri="{BB962C8B-B14F-4D97-AF65-F5344CB8AC3E}">
        <p14:creationId xmlns:p14="http://schemas.microsoft.com/office/powerpoint/2010/main" val="2061854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xfrm>
            <a:off x="919163" y="744538"/>
            <a:ext cx="4962525" cy="3722687"/>
          </a:xfrm>
          <a:ln/>
        </p:spPr>
      </p:sp>
      <p:sp>
        <p:nvSpPr>
          <p:cNvPr id="53251" name="备注占位符 2"/>
          <p:cNvSpPr>
            <a:spLocks noGrp="1"/>
          </p:cNvSpPr>
          <p:nvPr>
            <p:ph type="body" idx="1"/>
          </p:nvPr>
        </p:nvSpPr>
        <p:spPr>
          <a:noFill/>
          <a:ln/>
        </p:spPr>
        <p:txBody>
          <a:bodyPr/>
          <a:lstStyle/>
          <a:p>
            <a:endParaRPr lang="zh-CN" altLang="en-US" dirty="0" smtClean="0"/>
          </a:p>
        </p:txBody>
      </p:sp>
      <p:sp>
        <p:nvSpPr>
          <p:cNvPr id="53252" name="灯片编号占位符 3"/>
          <p:cNvSpPr>
            <a:spLocks noGrp="1"/>
          </p:cNvSpPr>
          <p:nvPr>
            <p:ph type="sldNum" sz="quarter" idx="5"/>
          </p:nvPr>
        </p:nvSpPr>
        <p:spPr>
          <a:noFill/>
        </p:spPr>
        <p:txBody>
          <a:bodyPr/>
          <a:lstStyle/>
          <a:p>
            <a:fld id="{0678403E-EE21-431A-8A13-C3AD46AC0407}" type="slidenum">
              <a:rPr lang="en-US" altLang="zh-CN" smtClean="0"/>
              <a:pPr/>
              <a:t>7</a:t>
            </a:fld>
            <a:endParaRPr lang="en-US" altLang="zh-CN" smtClean="0"/>
          </a:p>
        </p:txBody>
      </p:sp>
    </p:spTree>
    <p:extLst>
      <p:ext uri="{BB962C8B-B14F-4D97-AF65-F5344CB8AC3E}">
        <p14:creationId xmlns:p14="http://schemas.microsoft.com/office/powerpoint/2010/main" val="698710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9</a:t>
            </a:fld>
            <a:endParaRPr lang="en-US" altLang="zh-CN"/>
          </a:p>
        </p:txBody>
      </p:sp>
    </p:spTree>
    <p:extLst>
      <p:ext uri="{BB962C8B-B14F-4D97-AF65-F5344CB8AC3E}">
        <p14:creationId xmlns:p14="http://schemas.microsoft.com/office/powerpoint/2010/main" val="84839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10</a:t>
            </a:fld>
            <a:endParaRPr lang="en-US" altLang="zh-CN"/>
          </a:p>
        </p:txBody>
      </p:sp>
    </p:spTree>
    <p:extLst>
      <p:ext uri="{BB962C8B-B14F-4D97-AF65-F5344CB8AC3E}">
        <p14:creationId xmlns:p14="http://schemas.microsoft.com/office/powerpoint/2010/main" val="39562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11</a:t>
            </a:fld>
            <a:endParaRPr lang="en-US" altLang="zh-CN"/>
          </a:p>
        </p:txBody>
      </p:sp>
    </p:spTree>
    <p:extLst>
      <p:ext uri="{BB962C8B-B14F-4D97-AF65-F5344CB8AC3E}">
        <p14:creationId xmlns:p14="http://schemas.microsoft.com/office/powerpoint/2010/main" val="321814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influence </a:t>
            </a:r>
          </a:p>
          <a:p>
            <a:r>
              <a:rPr lang="en-US" dirty="0" smtClean="0"/>
              <a:t>Information</a:t>
            </a:r>
            <a:r>
              <a:rPr lang="en-US" baseline="0" dirty="0" smtClean="0"/>
              <a:t> diffusions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1955, Two step of flow: </a:t>
            </a:r>
            <a:r>
              <a:rPr lang="en-US" baseline="0" dirty="0" err="1" smtClean="0"/>
              <a:t>katz</a:t>
            </a:r>
            <a:r>
              <a:rPr lang="en-US" baseline="0" dirty="0" smtClean="0"/>
              <a:t> </a:t>
            </a:r>
            <a:r>
              <a:rPr lang="en-US" baseline="0" dirty="0" err="1" smtClean="0"/>
              <a:t>lazarsfeld</a:t>
            </a:r>
            <a:r>
              <a:rPr lang="en-US" baseline="0" smtClean="0"/>
              <a:t> </a:t>
            </a:r>
            <a:endParaRPr lang="zh-CN" altLang="en-US" baseline="0" dirty="0" smtClean="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12</a:t>
            </a:fld>
            <a:endParaRPr lang="en-US" altLang="zh-CN"/>
          </a:p>
        </p:txBody>
      </p:sp>
    </p:spTree>
    <p:extLst>
      <p:ext uri="{BB962C8B-B14F-4D97-AF65-F5344CB8AC3E}">
        <p14:creationId xmlns:p14="http://schemas.microsoft.com/office/powerpoint/2010/main" val="561236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8" descr="Picture2"/>
          <p:cNvPicPr>
            <a:picLocks noChangeAspect="1" noChangeArrowheads="1"/>
          </p:cNvPicPr>
          <p:nvPr/>
        </p:nvPicPr>
        <p:blipFill>
          <a:blip r:embed="rId2" cstate="print"/>
          <a:srcRect/>
          <a:stretch>
            <a:fillRect/>
          </a:stretch>
        </p:blipFill>
        <p:spPr bwMode="auto">
          <a:xfrm>
            <a:off x="0" y="6499226"/>
            <a:ext cx="9144000" cy="358775"/>
          </a:xfrm>
          <a:prstGeom prst="rect">
            <a:avLst/>
          </a:prstGeom>
          <a:noFill/>
          <a:ln w="9525">
            <a:noFill/>
            <a:miter lim="800000"/>
            <a:headEnd/>
            <a:tailEnd/>
          </a:ln>
        </p:spPr>
      </p:pic>
      <p:sp>
        <p:nvSpPr>
          <p:cNvPr id="5" name="Rectangle 5"/>
          <p:cNvSpPr>
            <a:spLocks noChangeArrowheads="1"/>
          </p:cNvSpPr>
          <p:nvPr/>
        </p:nvSpPr>
        <p:spPr bwMode="auto">
          <a:xfrm>
            <a:off x="0" y="1"/>
            <a:ext cx="9144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pic>
        <p:nvPicPr>
          <p:cNvPr id="6" name="Picture 27" descr="Picture1"/>
          <p:cNvPicPr>
            <a:picLocks noChangeAspect="1" noChangeArrowheads="1"/>
          </p:cNvPicPr>
          <p:nvPr/>
        </p:nvPicPr>
        <p:blipFill>
          <a:blip r:embed="rId3" cstate="print"/>
          <a:srcRect/>
          <a:stretch>
            <a:fillRect/>
          </a:stretch>
        </p:blipFill>
        <p:spPr bwMode="auto">
          <a:xfrm>
            <a:off x="0" y="0"/>
            <a:ext cx="9144000" cy="1905000"/>
          </a:xfrm>
          <a:prstGeom prst="rect">
            <a:avLst/>
          </a:prstGeom>
          <a:noFill/>
          <a:ln w="9525">
            <a:noFill/>
            <a:miter lim="800000"/>
            <a:headEnd/>
            <a:tailEnd/>
          </a:ln>
        </p:spPr>
      </p:pic>
      <p:sp>
        <p:nvSpPr>
          <p:cNvPr id="7" name="Rectangle 7"/>
          <p:cNvSpPr>
            <a:spLocks noChangeArrowheads="1"/>
          </p:cNvSpPr>
          <p:nvPr/>
        </p:nvSpPr>
        <p:spPr bwMode="auto">
          <a:xfrm>
            <a:off x="184639" y="6453188"/>
            <a:ext cx="930520" cy="457200"/>
          </a:xfrm>
          <a:prstGeom prst="rect">
            <a:avLst/>
          </a:prstGeom>
          <a:noFill/>
          <a:ln w="9525">
            <a:noFill/>
            <a:miter lim="800000"/>
            <a:headEnd/>
            <a:tailEnd/>
          </a:ln>
          <a:effectLst/>
        </p:spPr>
        <p:txBody>
          <a:bodyPr wrap="none" lIns="92075" tIns="46038" rIns="92075" bIns="46038" anchor="ctr"/>
          <a:lstStyle/>
          <a:p>
            <a:pPr defTabSz="762000">
              <a:defRPr/>
            </a:pPr>
            <a:fld id="{877019A4-F52B-4785-B83C-A974FFFB65A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grpSp>
        <p:nvGrpSpPr>
          <p:cNvPr id="2" name="Group 13"/>
          <p:cNvGrpSpPr>
            <a:grpSpLocks/>
          </p:cNvGrpSpPr>
          <p:nvPr/>
        </p:nvGrpSpPr>
        <p:grpSpPr bwMode="auto">
          <a:xfrm>
            <a:off x="-36635" y="-26988"/>
            <a:ext cx="1332035" cy="995363"/>
            <a:chOff x="0" y="0"/>
            <a:chExt cx="5557" cy="4150"/>
          </a:xfrm>
        </p:grpSpPr>
        <p:pic>
          <p:nvPicPr>
            <p:cNvPr id="9" name="Picture 14"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0" name="Picture 15"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1" name="Picture 16"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grpSp>
        <p:nvGrpSpPr>
          <p:cNvPr id="3" name="Group 20"/>
          <p:cNvGrpSpPr>
            <a:grpSpLocks/>
          </p:cNvGrpSpPr>
          <p:nvPr/>
        </p:nvGrpSpPr>
        <p:grpSpPr bwMode="auto">
          <a:xfrm>
            <a:off x="-36635" y="-26988"/>
            <a:ext cx="1332035" cy="995363"/>
            <a:chOff x="0" y="0"/>
            <a:chExt cx="5557" cy="4150"/>
          </a:xfrm>
        </p:grpSpPr>
        <p:pic>
          <p:nvPicPr>
            <p:cNvPr id="13" name="Picture 21"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4" name="Picture 22"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5" name="Picture 23"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sp>
        <p:nvSpPr>
          <p:cNvPr id="1249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CN" altLang="en-US" smtClean="0"/>
              <a:t>单击此处编辑母版副标题样式</a:t>
            </a:r>
            <a:endParaRPr lang="en-US" altLang="zh-CN"/>
          </a:p>
        </p:txBody>
      </p:sp>
      <p:sp>
        <p:nvSpPr>
          <p:cNvPr id="124934" name="Rectangle 6"/>
          <p:cNvSpPr>
            <a:spLocks noGrp="1" noChangeArrowheads="1"/>
          </p:cNvSpPr>
          <p:nvPr>
            <p:ph type="ctrTitle"/>
          </p:nvPr>
        </p:nvSpPr>
        <p:spPr>
          <a:xfrm>
            <a:off x="685800" y="2130452"/>
            <a:ext cx="7772400" cy="1470025"/>
          </a:xfrm>
        </p:spPr>
        <p:txBody>
          <a:bodyPr/>
          <a:lstStyle>
            <a:lvl1pPr>
              <a:defRPr/>
            </a:lvl1pPr>
          </a:lstStyle>
          <a:p>
            <a:r>
              <a:rPr lang="zh-CN" altLang="en-US" smtClean="0"/>
              <a:t>单击此处编辑母版标题样式</a:t>
            </a:r>
            <a:endParaRPr lang="en-US" altLang="zh-C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33456" y="188913"/>
            <a:ext cx="2159977" cy="5937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0588" y="188913"/>
            <a:ext cx="6342185" cy="59372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50587" y="188913"/>
            <a:ext cx="8642838" cy="7921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23864" y="1196975"/>
            <a:ext cx="8436219" cy="4929188"/>
          </a:xfrm>
        </p:spPr>
        <p:txBody>
          <a:bodyPr/>
          <a:lstStyle/>
          <a:p>
            <a:pPr lvl="0"/>
            <a:r>
              <a:rPr lang="zh-CN" altLang="en-US" noProof="0" smtClean="0"/>
              <a:t>单击图标添加表格</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35" y="4406927"/>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23851" y="1196975"/>
            <a:ext cx="4147038"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11573" y="1196975"/>
            <a:ext cx="4148503"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283"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283"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7" y="273050"/>
            <a:ext cx="3008435"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538" y="273077"/>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7"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166"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descr="Picture2"/>
          <p:cNvPicPr>
            <a:picLocks noChangeAspect="1" noChangeArrowheads="1"/>
          </p:cNvPicPr>
          <p:nvPr/>
        </p:nvPicPr>
        <p:blipFill>
          <a:blip r:embed="rId14" cstate="print"/>
          <a:srcRect/>
          <a:stretch>
            <a:fillRect/>
          </a:stretch>
        </p:blipFill>
        <p:spPr bwMode="auto">
          <a:xfrm>
            <a:off x="0" y="6499226"/>
            <a:ext cx="9144000" cy="35877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323851" y="1196975"/>
            <a:ext cx="8436219"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1035" name="Rectangle 11"/>
          <p:cNvSpPr>
            <a:spLocks noChangeArrowheads="1"/>
          </p:cNvSpPr>
          <p:nvPr/>
        </p:nvSpPr>
        <p:spPr bwMode="auto">
          <a:xfrm>
            <a:off x="0" y="1"/>
            <a:ext cx="9144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sp>
        <p:nvSpPr>
          <p:cNvPr id="1029" name="Rectangle 2"/>
          <p:cNvSpPr>
            <a:spLocks noGrp="1" noChangeArrowheads="1"/>
          </p:cNvSpPr>
          <p:nvPr>
            <p:ph type="title"/>
          </p:nvPr>
        </p:nvSpPr>
        <p:spPr bwMode="auto">
          <a:xfrm>
            <a:off x="250582" y="188913"/>
            <a:ext cx="8642838"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036" name="Rectangle 12"/>
          <p:cNvSpPr>
            <a:spLocks noChangeArrowheads="1"/>
          </p:cNvSpPr>
          <p:nvPr/>
        </p:nvSpPr>
        <p:spPr bwMode="auto">
          <a:xfrm>
            <a:off x="184639" y="6453188"/>
            <a:ext cx="930520" cy="457200"/>
          </a:xfrm>
          <a:prstGeom prst="rect">
            <a:avLst/>
          </a:prstGeom>
          <a:noFill/>
          <a:ln w="9525">
            <a:noFill/>
            <a:miter lim="800000"/>
            <a:headEnd/>
            <a:tailEnd/>
          </a:ln>
          <a:effectLst/>
        </p:spPr>
        <p:txBody>
          <a:bodyPr wrap="none" lIns="92075" tIns="46038" rIns="92075" bIns="46038" anchor="ctr"/>
          <a:lstStyle/>
          <a:p>
            <a:pPr defTabSz="762000">
              <a:defRPr/>
            </a:pPr>
            <a:fld id="{A668977A-3572-4392-907F-8F125AD2A05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p:timing>
    <p:tnLst>
      <p:par>
        <p:cTn id="1" dur="indefinite" restart="never" nodeType="tmRoot"/>
      </p:par>
    </p:tnLst>
  </p:timing>
  <p:hf sldNum="0" hdr="0" ftr="0" dt="0"/>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ea typeface="宋体" pitchFamily="2" charset="-122"/>
        </a:defRPr>
      </a:lvl2pPr>
      <a:lvl3pPr algn="ctr" rtl="0" eaLnBrk="1" fontAlgn="base" hangingPunct="1">
        <a:spcBef>
          <a:spcPct val="0"/>
        </a:spcBef>
        <a:spcAft>
          <a:spcPct val="0"/>
        </a:spcAft>
        <a:defRPr sz="4000">
          <a:solidFill>
            <a:schemeClr val="tx2"/>
          </a:solidFill>
          <a:latin typeface="Arial" charset="0"/>
          <a:ea typeface="宋体" pitchFamily="2" charset="-122"/>
        </a:defRPr>
      </a:lvl3pPr>
      <a:lvl4pPr algn="ctr" rtl="0" eaLnBrk="1" fontAlgn="base" hangingPunct="1">
        <a:spcBef>
          <a:spcPct val="0"/>
        </a:spcBef>
        <a:spcAft>
          <a:spcPct val="0"/>
        </a:spcAft>
        <a:defRPr sz="4000">
          <a:solidFill>
            <a:schemeClr val="tx2"/>
          </a:solidFill>
          <a:latin typeface="Arial" charset="0"/>
          <a:ea typeface="宋体" pitchFamily="2" charset="-122"/>
        </a:defRPr>
      </a:lvl4pPr>
      <a:lvl5pPr algn="ctr" rtl="0" eaLnBrk="1" fontAlgn="base" hangingPunct="1">
        <a:spcBef>
          <a:spcPct val="0"/>
        </a:spcBef>
        <a:spcAft>
          <a:spcPct val="0"/>
        </a:spcAft>
        <a:defRPr sz="4000">
          <a:solidFill>
            <a:schemeClr val="tx2"/>
          </a:solidFill>
          <a:latin typeface="Arial" charset="0"/>
          <a:ea typeface="宋体" pitchFamily="2" charset="-122"/>
        </a:defRPr>
      </a:lvl5pPr>
      <a:lvl6pPr marL="457200" algn="ctr" rtl="0" eaLnBrk="1" fontAlgn="base" hangingPunct="1">
        <a:spcBef>
          <a:spcPct val="0"/>
        </a:spcBef>
        <a:spcAft>
          <a:spcPct val="0"/>
        </a:spcAft>
        <a:defRPr sz="4000">
          <a:solidFill>
            <a:schemeClr val="tx2"/>
          </a:solidFill>
          <a:latin typeface="Arial" charset="0"/>
          <a:ea typeface="宋体" pitchFamily="2" charset="-122"/>
        </a:defRPr>
      </a:lvl6pPr>
      <a:lvl7pPr marL="914400" algn="ctr" rtl="0" eaLnBrk="1" fontAlgn="base" hangingPunct="1">
        <a:spcBef>
          <a:spcPct val="0"/>
        </a:spcBef>
        <a:spcAft>
          <a:spcPct val="0"/>
        </a:spcAft>
        <a:defRPr sz="4000">
          <a:solidFill>
            <a:schemeClr val="tx2"/>
          </a:solidFill>
          <a:latin typeface="Arial" charset="0"/>
          <a:ea typeface="宋体" pitchFamily="2" charset="-122"/>
        </a:defRPr>
      </a:lvl7pPr>
      <a:lvl8pPr marL="1371600" algn="ctr" rtl="0" eaLnBrk="1" fontAlgn="base" hangingPunct="1">
        <a:spcBef>
          <a:spcPct val="0"/>
        </a:spcBef>
        <a:spcAft>
          <a:spcPct val="0"/>
        </a:spcAft>
        <a:defRPr sz="4000">
          <a:solidFill>
            <a:schemeClr val="tx2"/>
          </a:solidFill>
          <a:latin typeface="Arial" charset="0"/>
          <a:ea typeface="宋体" pitchFamily="2" charset="-122"/>
        </a:defRPr>
      </a:lvl8pPr>
      <a:lvl9pPr marL="1828800" algn="ctr"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8.tiff"/><Relationship Id="rId8" Type="http://schemas.openxmlformats.org/officeDocument/2006/relationships/image" Target="../media/image29.tiff"/><Relationship Id="rId9" Type="http://schemas.openxmlformats.org/officeDocument/2006/relationships/image" Target="../media/image26.tiff"/><Relationship Id="rId10"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8.tiff"/><Relationship Id="rId8" Type="http://schemas.openxmlformats.org/officeDocument/2006/relationships/image" Target="../media/image29.tiff"/><Relationship Id="rId9" Type="http://schemas.openxmlformats.org/officeDocument/2006/relationships/image" Target="../media/image26.tiff"/><Relationship Id="rId10"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8.tiff"/><Relationship Id="rId8" Type="http://schemas.openxmlformats.org/officeDocument/2006/relationships/image" Target="../media/image29.tiff"/><Relationship Id="rId9" Type="http://schemas.openxmlformats.org/officeDocument/2006/relationships/image" Target="../media/image26.tiff"/><Relationship Id="rId10"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8.tiff"/><Relationship Id="rId8" Type="http://schemas.openxmlformats.org/officeDocument/2006/relationships/image" Target="../media/image29.tiff"/><Relationship Id="rId9" Type="http://schemas.openxmlformats.org/officeDocument/2006/relationships/image" Target="../media/image26.tiff"/><Relationship Id="rId10"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1" Type="http://schemas.openxmlformats.org/officeDocument/2006/relationships/image" Target="../media/image29.tiff"/><Relationship Id="rId12"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tiff"/><Relationship Id="rId4" Type="http://schemas.openxmlformats.org/officeDocument/2006/relationships/image" Target="../media/image27.png"/><Relationship Id="rId5" Type="http://schemas.openxmlformats.org/officeDocument/2006/relationships/image" Target="../media/image21.tiff"/><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tiff"/><Relationship Id="rId9" Type="http://schemas.openxmlformats.org/officeDocument/2006/relationships/image" Target="../media/image25.tiff"/><Relationship Id="rId10" Type="http://schemas.openxmlformats.org/officeDocument/2006/relationships/image" Target="../media/image28.tiff"/></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7.png"/><Relationship Id="rId5" Type="http://schemas.openxmlformats.org/officeDocument/2006/relationships/image" Target="../media/image24.tiff"/><Relationship Id="rId6" Type="http://schemas.openxmlformats.org/officeDocument/2006/relationships/image" Target="../media/image25.tiff"/><Relationship Id="rId7" Type="http://schemas.openxmlformats.org/officeDocument/2006/relationships/image" Target="../media/image28.tiff"/><Relationship Id="rId8" Type="http://schemas.openxmlformats.org/officeDocument/2006/relationships/image" Target="../media/image29.tiff"/><Relationship Id="rId9" Type="http://schemas.openxmlformats.org/officeDocument/2006/relationships/image" Target="../media/image26.tiff"/><Relationship Id="rId10" Type="http://schemas.openxmlformats.org/officeDocument/2006/relationships/image" Target="../media/image21.tiff"/><Relationship Id="rId11"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7.png"/><Relationship Id="rId5" Type="http://schemas.openxmlformats.org/officeDocument/2006/relationships/image" Target="../media/image24.tiff"/><Relationship Id="rId6" Type="http://schemas.openxmlformats.org/officeDocument/2006/relationships/image" Target="../media/image25.tiff"/><Relationship Id="rId7" Type="http://schemas.openxmlformats.org/officeDocument/2006/relationships/image" Target="../media/image28.tiff"/><Relationship Id="rId8" Type="http://schemas.openxmlformats.org/officeDocument/2006/relationships/image" Target="../media/image29.tiff"/><Relationship Id="rId9" Type="http://schemas.openxmlformats.org/officeDocument/2006/relationships/image" Target="../media/image26.tiff"/><Relationship Id="rId10"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7.png"/><Relationship Id="rId5" Type="http://schemas.openxmlformats.org/officeDocument/2006/relationships/image" Target="../media/image24.tiff"/><Relationship Id="rId6" Type="http://schemas.openxmlformats.org/officeDocument/2006/relationships/image" Target="../media/image25.tiff"/><Relationship Id="rId7" Type="http://schemas.openxmlformats.org/officeDocument/2006/relationships/image" Target="../media/image28.tiff"/><Relationship Id="rId8" Type="http://schemas.openxmlformats.org/officeDocument/2006/relationships/image" Target="../media/image29.tiff"/><Relationship Id="rId9" Type="http://schemas.openxmlformats.org/officeDocument/2006/relationships/image" Target="../media/image26.tiff"/><Relationship Id="rId10" Type="http://schemas.openxmlformats.org/officeDocument/2006/relationships/image" Target="../media/image23.png"/><Relationship Id="rId12"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tiff"/><Relationship Id="rId4" Type="http://schemas.openxmlformats.org/officeDocument/2006/relationships/image" Target="../media/image27.png"/><Relationship Id="rId5" Type="http://schemas.openxmlformats.org/officeDocument/2006/relationships/image" Target="../media/image24.tiff"/><Relationship Id="rId6" Type="http://schemas.openxmlformats.org/officeDocument/2006/relationships/image" Target="../media/image25.tiff"/><Relationship Id="rId7" Type="http://schemas.openxmlformats.org/officeDocument/2006/relationships/image" Target="../media/image28.tiff"/><Relationship Id="rId8" Type="http://schemas.openxmlformats.org/officeDocument/2006/relationships/image" Target="../media/image29.tiff"/><Relationship Id="rId9" Type="http://schemas.openxmlformats.org/officeDocument/2006/relationships/image" Target="../media/image26.tiff"/><Relationship Id="rId10" Type="http://schemas.openxmlformats.org/officeDocument/2006/relationships/image" Target="../media/image21.tiff"/></Relationships>
</file>

<file path=ppt/slides/_rels/slide19.xml.rels><?xml version="1.0" encoding="UTF-8" standalone="yes"?>
<Relationships xmlns="http://schemas.openxmlformats.org/package/2006/relationships"><Relationship Id="rId11" Type="http://schemas.openxmlformats.org/officeDocument/2006/relationships/image" Target="../media/image29.tiff"/><Relationship Id="rId12" Type="http://schemas.openxmlformats.org/officeDocument/2006/relationships/image" Target="../media/image26.tiff"/><Relationship Id="rId13" Type="http://schemas.openxmlformats.org/officeDocument/2006/relationships/image" Target="../media/image32.png"/><Relationship Id="rId14"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tiff"/><Relationship Id="rId4" Type="http://schemas.openxmlformats.org/officeDocument/2006/relationships/image" Target="../media/image20.tiff"/><Relationship Id="rId5" Type="http://schemas.openxmlformats.org/officeDocument/2006/relationships/image" Target="../media/image27.png"/><Relationship Id="rId6" Type="http://schemas.openxmlformats.org/officeDocument/2006/relationships/image" Target="../media/image21.tiff"/><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tiff"/><Relationship Id="rId10" Type="http://schemas.openxmlformats.org/officeDocument/2006/relationships/image" Target="../media/image28.tif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29.tiff"/><Relationship Id="rId12"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image" Target="../media/image26.tiff"/><Relationship Id="rId9" Type="http://schemas.openxmlformats.org/officeDocument/2006/relationships/image" Target="../media/image27.png"/><Relationship Id="rId10" Type="http://schemas.openxmlformats.org/officeDocument/2006/relationships/image" Target="../media/image28.tiff"/></Relationships>
</file>

<file path=ppt/slides/_rels/slide21.xml.rels><?xml version="1.0" encoding="UTF-8" standalone="yes"?>
<Relationships xmlns="http://schemas.openxmlformats.org/package/2006/relationships"><Relationship Id="rId11" Type="http://schemas.openxmlformats.org/officeDocument/2006/relationships/image" Target="../media/image29.tiff"/><Relationship Id="rId12" Type="http://schemas.openxmlformats.org/officeDocument/2006/relationships/image" Target="../media/image35.png"/><Relationship Id="rId13"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image" Target="../media/image26.tiff"/><Relationship Id="rId9" Type="http://schemas.openxmlformats.org/officeDocument/2006/relationships/image" Target="../media/image27.png"/><Relationship Id="rId10" Type="http://schemas.openxmlformats.org/officeDocument/2006/relationships/image" Target="../media/image28.tiff"/></Relationships>
</file>

<file path=ppt/slides/_rels/slide22.xml.rels><?xml version="1.0" encoding="UTF-8" standalone="yes"?>
<Relationships xmlns="http://schemas.openxmlformats.org/package/2006/relationships"><Relationship Id="rId11" Type="http://schemas.openxmlformats.org/officeDocument/2006/relationships/image" Target="../media/image29.tiff"/><Relationship Id="rId12" Type="http://schemas.openxmlformats.org/officeDocument/2006/relationships/image" Target="../media/image37.png"/><Relationship Id="rId13"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image" Target="../media/image26.tiff"/><Relationship Id="rId9" Type="http://schemas.openxmlformats.org/officeDocument/2006/relationships/image" Target="../media/image27.png"/><Relationship Id="rId10" Type="http://schemas.openxmlformats.org/officeDocument/2006/relationships/image" Target="../media/image28.tiff"/></Relationships>
</file>

<file path=ppt/slides/_rels/slide23.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image" Target="../media/image26.tiff"/><Relationship Id="rId9" Type="http://schemas.openxmlformats.org/officeDocument/2006/relationships/image" Target="../media/image29.tiff"/><Relationship Id="rId10" Type="http://schemas.openxmlformats.org/officeDocument/2006/relationships/image" Target="../media/image27.png"/><Relationship Id="rId11"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1" Type="http://schemas.openxmlformats.org/officeDocument/2006/relationships/image" Target="../media/image29.tiff"/><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image" Target="../media/image26.tiff"/><Relationship Id="rId9" Type="http://schemas.openxmlformats.org/officeDocument/2006/relationships/image" Target="../media/image27.png"/><Relationship Id="rId10" Type="http://schemas.openxmlformats.org/officeDocument/2006/relationships/image" Target="../media/image28.tiff"/></Relationships>
</file>

<file path=ppt/slides/_rels/slide25.xml.rels><?xml version="1.0" encoding="UTF-8" standalone="yes"?>
<Relationships xmlns="http://schemas.openxmlformats.org/package/2006/relationships"><Relationship Id="rId11" Type="http://schemas.openxmlformats.org/officeDocument/2006/relationships/image" Target="../media/image29.tiff"/><Relationship Id="rId12"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image" Target="../media/image26.tiff"/><Relationship Id="rId9" Type="http://schemas.openxmlformats.org/officeDocument/2006/relationships/image" Target="../media/image27.png"/><Relationship Id="rId10" Type="http://schemas.openxmlformats.org/officeDocument/2006/relationships/image" Target="../media/image28.tiff"/></Relationships>
</file>

<file path=ppt/slides/_rels/slide26.xml.rels><?xml version="1.0" encoding="UTF-8" standalone="yes"?>
<Relationships xmlns="http://schemas.openxmlformats.org/package/2006/relationships"><Relationship Id="rId11" Type="http://schemas.openxmlformats.org/officeDocument/2006/relationships/image" Target="../media/image28.tiff"/><Relationship Id="rId12"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image" Target="../media/image25.tiff"/><Relationship Id="rId9" Type="http://schemas.openxmlformats.org/officeDocument/2006/relationships/image" Target="../media/image26.tiff"/><Relationship Id="rId10" Type="http://schemas.openxmlformats.org/officeDocument/2006/relationships/image" Target="../media/image27.png"/></Relationships>
</file>

<file path=ppt/slides/_rels/slide27.xml.rels><?xml version="1.0" encoding="UTF-8" standalone="yes"?>
<Relationships xmlns="http://schemas.openxmlformats.org/package/2006/relationships"><Relationship Id="rId11" Type="http://schemas.openxmlformats.org/officeDocument/2006/relationships/image" Target="../media/image28.tiff"/><Relationship Id="rId12"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image" Target="../media/image25.tiff"/><Relationship Id="rId9" Type="http://schemas.openxmlformats.org/officeDocument/2006/relationships/image" Target="../media/image26.tiff"/><Relationship Id="rId10"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54.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54.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4" Type="http://schemas.openxmlformats.org/officeDocument/2006/relationships/hyperlink" Target="http://arnetminer.org/data" TargetMode="External"/><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62.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32.xml"/><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tiff"/><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8.png"/><Relationship Id="rId5" Type="http://schemas.openxmlformats.org/officeDocument/2006/relationships/image" Target="../media/image16.tiff"/><Relationship Id="rId6" Type="http://schemas.openxmlformats.org/officeDocument/2006/relationships/image" Target="../media/image19.tiff"/><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28.tiff"/><Relationship Id="rId12"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image" Target="../media/image25.tiff"/><Relationship Id="rId9" Type="http://schemas.openxmlformats.org/officeDocument/2006/relationships/image" Target="../media/image26.tiff"/><Relationship Id="rId10"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0" y="4419600"/>
            <a:ext cx="9144000" cy="1828800"/>
          </a:xfrm>
        </p:spPr>
        <p:txBody>
          <a:bodyPr>
            <a:normAutofit/>
          </a:bodyPr>
          <a:lstStyle/>
          <a:p>
            <a:r>
              <a:rPr lang="en-US" altLang="zh-CN" sz="2800" b="1" dirty="0" smtClean="0">
                <a:latin typeface="+mj-lt"/>
                <a:ea typeface="微软雅黑" pitchFamily="34" charset="-122"/>
                <a:cs typeface="Times New Roman" pitchFamily="18" charset="0"/>
              </a:rPr>
              <a:t>Jie Tang</a:t>
            </a:r>
          </a:p>
          <a:p>
            <a:pPr algn="ctr" eaLnBrk="1" hangingPunct="1"/>
            <a:r>
              <a:rPr lang="en-US" altLang="zh-CN" sz="2800" dirty="0" smtClean="0">
                <a:latin typeface="+mj-lt"/>
                <a:ea typeface="微软雅黑" pitchFamily="34" charset="-122"/>
                <a:cs typeface="Times New Roman" pitchFamily="18" charset="0"/>
              </a:rPr>
              <a:t>Computer Science, Tsinghua University</a:t>
            </a:r>
          </a:p>
          <a:p>
            <a:pPr algn="ctr" eaLnBrk="1" hangingPunct="1"/>
            <a:r>
              <a:rPr lang="en-US" altLang="zh-CN" sz="2800" dirty="0" smtClean="0">
                <a:latin typeface="+mj-lt"/>
                <a:ea typeface="微软雅黑" pitchFamily="34" charset="-122"/>
                <a:cs typeface="Times New Roman" pitchFamily="18" charset="0"/>
              </a:rPr>
              <a:t>@WWW’2017</a:t>
            </a:r>
          </a:p>
        </p:txBody>
      </p:sp>
      <p:sp>
        <p:nvSpPr>
          <p:cNvPr id="8194" name="Rectangle 2"/>
          <p:cNvSpPr>
            <a:spLocks noGrp="1" noChangeArrowheads="1"/>
          </p:cNvSpPr>
          <p:nvPr>
            <p:ph type="ctrTitle"/>
          </p:nvPr>
        </p:nvSpPr>
        <p:spPr>
          <a:xfrm>
            <a:off x="0" y="2133600"/>
            <a:ext cx="9144000" cy="1828800"/>
          </a:xfrm>
        </p:spPr>
        <p:txBody>
          <a:bodyPr>
            <a:noAutofit/>
          </a:bodyPr>
          <a:lstStyle/>
          <a:p>
            <a:r>
              <a:rPr lang="en-US" altLang="zh-CN" sz="4400" b="1" dirty="0"/>
              <a:t>Computational Models for Social Network </a:t>
            </a:r>
            <a:r>
              <a:rPr lang="en-US" altLang="zh-CN" sz="4400" b="1" dirty="0" smtClean="0"/>
              <a:t>Analysis</a:t>
            </a:r>
            <a:br>
              <a:rPr lang="en-US" altLang="zh-CN" sz="4400" b="1" dirty="0" smtClean="0"/>
            </a:br>
            <a:r>
              <a:rPr lang="en-US" altLang="zh-CN" sz="2400" b="1" dirty="0" smtClean="0">
                <a:solidFill>
                  <a:srgbClr val="FF0000"/>
                </a:solidFill>
              </a:rPr>
              <a:t>—mining big social networks</a:t>
            </a:r>
            <a:endParaRPr lang="en-US" altLang="zh-CN" b="1" dirty="0" smtClean="0">
              <a:solidFill>
                <a:srgbClr val="00A642"/>
              </a:solidFill>
              <a:latin typeface="微软雅黑" pitchFamily="34" charset="-122"/>
              <a:ea typeface="微软雅黑" pitchFamily="34" charset="-122"/>
            </a:endParaRPr>
          </a:p>
        </p:txBody>
      </p:sp>
      <p:pic>
        <p:nvPicPr>
          <p:cNvPr id="2" name="Picture 2" descr="E:\learning\research\Social_Action_Tracking\presentation\000-1-清华大学校徽_p1.png"/>
          <p:cNvPicPr>
            <a:picLocks noChangeAspect="1" noChangeArrowheads="1"/>
          </p:cNvPicPr>
          <p:nvPr/>
        </p:nvPicPr>
        <p:blipFill>
          <a:blip r:embed="rId3" cstate="print"/>
          <a:srcRect/>
          <a:stretch>
            <a:fillRect/>
          </a:stretch>
        </p:blipFill>
        <p:spPr bwMode="auto">
          <a:xfrm>
            <a:off x="7929838" y="0"/>
            <a:ext cx="1214162" cy="12192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0600" y="2743200"/>
            <a:ext cx="4724400" cy="289310"/>
          </a:xfrm>
          <a:prstGeom prst="rect">
            <a:avLst/>
          </a:prstGeom>
        </p:spPr>
        <p:txBody>
          <a:bodyPr wrap="square">
            <a:spAutoFit/>
          </a:bodyPr>
          <a:lstStyle/>
          <a:p>
            <a:pPr>
              <a:lnSpc>
                <a:spcPct val="80000"/>
              </a:lnSpc>
            </a:pPr>
            <a:r>
              <a:rPr lang="en-US" sz="160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b="1" dirty="0" smtClean="0">
                <a:solidFill>
                  <a:srgbClr val="C00000"/>
                </a:solidFill>
                <a:latin typeface="Times New Roman" charset="0"/>
                <a:ea typeface="Times New Roman" charset="0"/>
                <a:cs typeface="Times New Roman" charset="0"/>
              </a:rPr>
              <a:t>Six Degrees of Separation [Milgram]</a:t>
            </a:r>
            <a:endParaRPr lang="en-US" sz="1600" b="1" dirty="0">
              <a:solidFill>
                <a:srgbClr val="C00000"/>
              </a:solidFill>
              <a:latin typeface="Times New Roman" charset="0"/>
              <a:ea typeface="Times New Roman" charset="0"/>
              <a:cs typeface="Times New Roman" charset="0"/>
            </a:endParaRPr>
          </a:p>
        </p:txBody>
      </p:sp>
      <p:sp>
        <p:nvSpPr>
          <p:cNvPr id="14" name="Rectangle 13"/>
          <p:cNvSpPr/>
          <p:nvPr/>
        </p:nvSpPr>
        <p:spPr>
          <a:xfrm>
            <a:off x="4800600" y="3048000"/>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Kempe,Kleinberg,Tardos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7000">
                  <a:srgbClr val="115CB3"/>
                </a:gs>
                <a:gs pos="28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133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b="1" dirty="0" smtClean="0">
                <a:solidFill>
                  <a:srgbClr val="C00000"/>
                </a:solidFill>
                <a:latin typeface="Times New Roman" charset="0"/>
                <a:ea typeface="Times New Roman" charset="0"/>
                <a:cs typeface="Times New Roman" charset="0"/>
              </a:rPr>
              <a:t>1967</a:t>
            </a:r>
            <a:endParaRPr lang="en-US" b="1"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4727448" y="1981200"/>
            <a:ext cx="1444752" cy="535531"/>
          </a:xfrm>
          <a:prstGeom prst="rect">
            <a:avLst/>
          </a:prstGeom>
          <a:noFill/>
        </p:spPr>
        <p:txBody>
          <a:bodyPr wrap="square" rtlCol="0">
            <a:spAutoFit/>
          </a:bodyPr>
          <a:lstStyle/>
          <a:p>
            <a:pPr>
              <a:lnSpc>
                <a:spcPct val="80000"/>
              </a:lnSpc>
            </a:pPr>
            <a:r>
              <a:rPr lang="en-US" altLang="zh-CN" dirty="0" smtClean="0">
                <a:solidFill>
                  <a:srgbClr val="115CB3"/>
                </a:solidFill>
                <a:latin typeface="Times New Roman" charset="0"/>
                <a:ea typeface="Times New Roman" charset="0"/>
                <a:cs typeface="Times New Roman" charset="0"/>
              </a:rPr>
              <a:t>2008</a:t>
            </a:r>
          </a:p>
          <a:p>
            <a:pPr>
              <a:lnSpc>
                <a:spcPct val="80000"/>
              </a:lnSpc>
            </a:pPr>
            <a:r>
              <a:rPr lang="en-US" dirty="0" smtClean="0">
                <a:solidFill>
                  <a:srgbClr val="115CB3"/>
                </a:solidFill>
                <a:latin typeface="Times New Roman" charset="0"/>
                <a:ea typeface="Times New Roman" charset="0"/>
                <a:cs typeface="Times New Roman" charset="0"/>
              </a:rPr>
              <a:t>2007</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743200"/>
            <a:ext cx="1007862" cy="914400"/>
          </a:xfrm>
          <a:prstGeom prst="rect">
            <a:avLst/>
          </a:prstGeom>
          <a:ln w="28575">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3" name="Rectangle 2"/>
          <p:cNvSpPr/>
          <p:nvPr/>
        </p:nvSpPr>
        <p:spPr>
          <a:xfrm>
            <a:off x="4800600" y="3440668"/>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530352" y="1929825"/>
            <a:ext cx="4149545" cy="584775"/>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Spread</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of</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Obesity,</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Smoking,</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Happiness</a:t>
            </a:r>
            <a:endParaRPr lang="zh-CN" altLang="en-US" sz="1600" dirty="0" smtClean="0">
              <a:solidFill>
                <a:srgbClr val="115CB3"/>
              </a:solidFill>
              <a:latin typeface="Times New Roman" charset="0"/>
              <a:ea typeface="Times New Roman" charset="0"/>
              <a:cs typeface="Times New Roman" charset="0"/>
            </a:endParaRPr>
          </a:p>
          <a:p>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sz="1600" dirty="0" smtClean="0">
                <a:solidFill>
                  <a:srgbClr val="115CB3"/>
                </a:solidFill>
                <a:latin typeface="Times New Roman" charset="0"/>
                <a:ea typeface="Times New Roman" charset="0"/>
                <a:cs typeface="Times New Roman" charset="0"/>
              </a:rPr>
              <a:t>Christakis</a:t>
            </a:r>
            <a:r>
              <a:rPr lang="en-US" altLang="zh-CN" sz="1600" dirty="0" smtClean="0">
                <a:solidFill>
                  <a:srgbClr val="115CB3"/>
                </a:solidFill>
                <a:latin typeface="Times New Roman" charset="0"/>
                <a:ea typeface="Times New Roman" charset="0"/>
                <a:cs typeface="Times New Roman" charset="0"/>
              </a:rPr>
              <a:t>,</a:t>
            </a:r>
            <a:r>
              <a:rPr lang="zh-CN" altLang="en-US" sz="1600" dirty="0" smtClean="0">
                <a:solidFill>
                  <a:srgbClr val="115CB3"/>
                </a:solidFill>
                <a:latin typeface="Times New Roman" charset="0"/>
                <a:ea typeface="Times New Roman" charset="0"/>
                <a:cs typeface="Times New Roman" charset="0"/>
              </a:rPr>
              <a:t> </a:t>
            </a:r>
            <a:r>
              <a:rPr lang="en-US" sz="1600" dirty="0" smtClean="0">
                <a:solidFill>
                  <a:srgbClr val="115CB3"/>
                </a:solidFill>
                <a:latin typeface="Times New Roman" charset="0"/>
                <a:ea typeface="Times New Roman" charset="0"/>
                <a:cs typeface="Times New Roman" charset="0"/>
              </a:rPr>
              <a:t>Fowler</a:t>
            </a:r>
            <a:r>
              <a:rPr lang="en-US" altLang="zh-CN"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65" name="Picture 64"/>
          <p:cNvPicPr>
            <a:picLocks noChangeAspect="1"/>
          </p:cNvPicPr>
          <p:nvPr/>
        </p:nvPicPr>
        <p:blipFill>
          <a:blip r:embed="rId7"/>
          <a:stretch>
            <a:fillRect/>
          </a:stretch>
        </p:blipFill>
        <p:spPr>
          <a:xfrm>
            <a:off x="2209800" y="2743200"/>
            <a:ext cx="914400" cy="960120"/>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pic>
        <p:nvPicPr>
          <p:cNvPr id="67" name="Picture 66"/>
          <p:cNvPicPr>
            <a:picLocks noChangeAspect="1"/>
          </p:cNvPicPr>
          <p:nvPr/>
        </p:nvPicPr>
        <p:blipFill>
          <a:blip r:embed="rId8"/>
          <a:stretch>
            <a:fillRect/>
          </a:stretch>
        </p:blipFill>
        <p:spPr>
          <a:xfrm>
            <a:off x="5486400" y="1524000"/>
            <a:ext cx="1136073" cy="740819"/>
          </a:xfrm>
          <a:prstGeom prst="rect">
            <a:avLst/>
          </a:prstGeom>
          <a:ln w="25400">
            <a:solidFill>
              <a:srgbClr val="115CB3"/>
            </a:solidFill>
          </a:ln>
        </p:spPr>
      </p:pic>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857999" y="1487714"/>
            <a:ext cx="1676401" cy="798286"/>
          </a:xfrm>
          <a:prstGeom prst="rect">
            <a:avLst/>
          </a:prstGeom>
          <a:noFill/>
          <a:ln w="25400">
            <a:solidFill>
              <a:srgbClr val="115CB3"/>
            </a:solidFill>
          </a:ln>
        </p:spPr>
      </p:pic>
      <p:sp>
        <p:nvSpPr>
          <p:cNvPr id="5" name="Rectangle 4"/>
          <p:cNvSpPr/>
          <p:nvPr/>
        </p:nvSpPr>
        <p:spPr>
          <a:xfrm>
            <a:off x="76200" y="76200"/>
            <a:ext cx="9006840" cy="50292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pic>
        <p:nvPicPr>
          <p:cNvPr id="68" name="Picture 67"/>
          <p:cNvPicPr>
            <a:picLocks noChangeAspect="1"/>
          </p:cNvPicPr>
          <p:nvPr/>
        </p:nvPicPr>
        <p:blipFill>
          <a:blip r:embed="rId10"/>
          <a:stretch>
            <a:fillRect/>
          </a:stretch>
        </p:blipFill>
        <p:spPr>
          <a:xfrm>
            <a:off x="2667000" y="2971799"/>
            <a:ext cx="3657600" cy="1405891"/>
          </a:xfrm>
          <a:prstGeom prst="rect">
            <a:avLst/>
          </a:prstGeom>
          <a:ln w="25400">
            <a:noFill/>
          </a:ln>
        </p:spPr>
      </p:pic>
      <p:sp>
        <p:nvSpPr>
          <p:cNvPr id="6" name="TextBox 5"/>
          <p:cNvSpPr txBox="1"/>
          <p:nvPr/>
        </p:nvSpPr>
        <p:spPr>
          <a:xfrm>
            <a:off x="0" y="101025"/>
            <a:ext cx="9144000" cy="584775"/>
          </a:xfrm>
          <a:prstGeom prst="rect">
            <a:avLst/>
          </a:prstGeom>
          <a:noFill/>
        </p:spPr>
        <p:txBody>
          <a:bodyPr wrap="square" rtlCol="0">
            <a:spAutoFit/>
          </a:bodyPr>
          <a:lstStyle/>
          <a:p>
            <a:pPr algn="ctr"/>
            <a:r>
              <a:rPr lang="en-US" altLang="zh-CN" sz="3200" dirty="0" smtClean="0"/>
              <a:t>1967:</a:t>
            </a:r>
            <a:r>
              <a:rPr lang="zh-CN" altLang="en-US" sz="3200" dirty="0" smtClean="0"/>
              <a:t> </a:t>
            </a:r>
            <a:r>
              <a:rPr lang="en-US" altLang="zh-CN" sz="3200" dirty="0" smtClean="0"/>
              <a:t>Six</a:t>
            </a:r>
            <a:r>
              <a:rPr lang="zh-CN" altLang="en-US" sz="3200" dirty="0" smtClean="0"/>
              <a:t> </a:t>
            </a:r>
            <a:r>
              <a:rPr lang="en-US" altLang="zh-CN" sz="3200" dirty="0" smtClean="0"/>
              <a:t>Degrees</a:t>
            </a:r>
            <a:r>
              <a:rPr lang="zh-CN" altLang="en-US" sz="3200" dirty="0" smtClean="0"/>
              <a:t> </a:t>
            </a:r>
            <a:r>
              <a:rPr lang="en-US" altLang="zh-CN" sz="3200" dirty="0" smtClean="0"/>
              <a:t>of</a:t>
            </a:r>
            <a:r>
              <a:rPr lang="zh-CN" altLang="en-US" sz="3200" dirty="0" smtClean="0"/>
              <a:t> </a:t>
            </a:r>
            <a:r>
              <a:rPr lang="en-US" altLang="zh-CN" sz="3200" dirty="0" smtClean="0"/>
              <a:t>Separation</a:t>
            </a:r>
            <a:endParaRPr lang="en-US" sz="3200" dirty="0"/>
          </a:p>
        </p:txBody>
      </p:sp>
      <p:sp>
        <p:nvSpPr>
          <p:cNvPr id="10" name="Rectangle 9"/>
          <p:cNvSpPr/>
          <p:nvPr/>
        </p:nvSpPr>
        <p:spPr>
          <a:xfrm>
            <a:off x="228600" y="4724400"/>
            <a:ext cx="8915400" cy="307777"/>
          </a:xfrm>
          <a:prstGeom prst="rect">
            <a:avLst/>
          </a:prstGeom>
        </p:spPr>
        <p:txBody>
          <a:bodyPr wrap="square">
            <a:spAutoFit/>
          </a:bodyPr>
          <a:lstStyle/>
          <a:p>
            <a:r>
              <a:rPr lang="en-US" sz="1400" dirty="0">
                <a:latin typeface="Times New Roman" charset="0"/>
                <a:ea typeface="Times New Roman" charset="0"/>
                <a:cs typeface="Times New Roman" charset="0"/>
              </a:rPr>
              <a:t>Stanley Milgram. The small world problem. </a:t>
            </a:r>
            <a:r>
              <a:rPr lang="en-US" sz="1400" i="1" dirty="0">
                <a:latin typeface="Times New Roman" charset="0"/>
                <a:ea typeface="Times New Roman" charset="0"/>
                <a:cs typeface="Times New Roman" charset="0"/>
              </a:rPr>
              <a:t>Psychology Today</a:t>
            </a:r>
            <a:r>
              <a:rPr lang="en-US" sz="1400" dirty="0">
                <a:latin typeface="Times New Roman" charset="0"/>
                <a:ea typeface="Times New Roman" charset="0"/>
                <a:cs typeface="Times New Roman" charset="0"/>
              </a:rPr>
              <a:t>, 2(1):60–67, 1967</a:t>
            </a:r>
            <a:r>
              <a:rPr lang="en-US" sz="1400" dirty="0" smtClean="0">
                <a:latin typeface="Times New Roman" charset="0"/>
                <a:ea typeface="Times New Roman" charset="0"/>
                <a:cs typeface="Times New Roman" charset="0"/>
              </a:rPr>
              <a:t>. Cited by 6967 (as of May 2016) </a:t>
            </a:r>
            <a:endParaRPr lang="en-US" sz="1400" dirty="0">
              <a:latin typeface="Times New Roman" charset="0"/>
              <a:ea typeface="Times New Roman" charset="0"/>
              <a:cs typeface="Times New Roman" charset="0"/>
            </a:endParaRPr>
          </a:p>
        </p:txBody>
      </p:sp>
      <p:sp>
        <p:nvSpPr>
          <p:cNvPr id="11" name="Rectangle 10"/>
          <p:cNvSpPr/>
          <p:nvPr/>
        </p:nvSpPr>
        <p:spPr>
          <a:xfrm>
            <a:off x="76200" y="838200"/>
            <a:ext cx="8839200" cy="1938992"/>
          </a:xfrm>
          <a:prstGeom prst="rect">
            <a:avLst/>
          </a:prstGeom>
        </p:spPr>
        <p:txBody>
          <a:bodyPr wrap="square">
            <a:spAutoFit/>
          </a:bodyPr>
          <a:lstStyle/>
          <a:p>
            <a:pPr marL="342900" indent="-342900">
              <a:buFont typeface="Arial" charset="0"/>
              <a:buChar char="•"/>
            </a:pPr>
            <a:r>
              <a:rPr lang="en-US" sz="2000" dirty="0" smtClean="0">
                <a:latin typeface="Times New Roman" charset="0"/>
                <a:ea typeface="Times New Roman" charset="0"/>
                <a:cs typeface="Times New Roman" charset="0"/>
              </a:rPr>
              <a:t>“Given </a:t>
            </a:r>
            <a:r>
              <a:rPr lang="en-US" sz="2000" dirty="0">
                <a:latin typeface="Times New Roman" charset="0"/>
                <a:ea typeface="Times New Roman" charset="0"/>
                <a:cs typeface="Times New Roman" charset="0"/>
              </a:rPr>
              <a:t>two individuals selected randomly from the population, what is the probability that the minimum number of intermediaries required to link them is 0, 1, </a:t>
            </a:r>
            <a:r>
              <a:rPr lang="en-US" sz="2000" dirty="0" smtClean="0">
                <a:latin typeface="Times New Roman" charset="0"/>
                <a:ea typeface="Times New Roman" charset="0"/>
                <a:cs typeface="Times New Roman" charset="0"/>
              </a:rPr>
              <a:t>2, </a:t>
            </a:r>
            <a:r>
              <a:rPr lang="is-IS" sz="2000" dirty="0" smtClean="0">
                <a:latin typeface="Times New Roman" charset="0"/>
                <a:ea typeface="Times New Roman" charset="0"/>
                <a:cs typeface="Times New Roman" charset="0"/>
              </a:rPr>
              <a:t>…, </a:t>
            </a:r>
            <a:r>
              <a:rPr lang="is-IS" sz="2000" i="1" dirty="0" smtClean="0">
                <a:latin typeface="Times New Roman" charset="0"/>
                <a:ea typeface="Times New Roman" charset="0"/>
                <a:cs typeface="Times New Roman" charset="0"/>
              </a:rPr>
              <a:t>k</a:t>
            </a:r>
            <a:r>
              <a:rPr lang="is-IS" sz="2000" dirty="0" smtClean="0">
                <a:latin typeface="Times New Roman" charset="0"/>
                <a:ea typeface="Times New Roman" charset="0"/>
                <a:cs typeface="Times New Roman" charset="0"/>
              </a:rPr>
              <a:t>?”</a:t>
            </a:r>
          </a:p>
          <a:p>
            <a:pPr marL="342900" indent="-342900">
              <a:buFont typeface="Arial" charset="0"/>
              <a:buChar char="•"/>
            </a:pPr>
            <a:r>
              <a:rPr lang="en-US" sz="2000" dirty="0" smtClean="0">
                <a:latin typeface="Times New Roman" charset="0"/>
                <a:ea typeface="Times New Roman" charset="0"/>
                <a:cs typeface="Times New Roman" charset="0"/>
              </a:rPr>
              <a:t>Milgram “selected </a:t>
            </a:r>
            <a:r>
              <a:rPr lang="en-US" sz="2000" dirty="0">
                <a:latin typeface="Times New Roman" charset="0"/>
                <a:ea typeface="Times New Roman" charset="0"/>
                <a:cs typeface="Times New Roman" charset="0"/>
              </a:rPr>
              <a:t>296 volunteers </a:t>
            </a:r>
            <a:r>
              <a:rPr lang="en-US" sz="2000" dirty="0" smtClean="0">
                <a:latin typeface="Times New Roman" charset="0"/>
                <a:ea typeface="Times New Roman" charset="0"/>
                <a:cs typeface="Times New Roman" charset="0"/>
              </a:rPr>
              <a:t>and to distribute a mail to a </a:t>
            </a:r>
            <a:r>
              <a:rPr lang="en-US" sz="2000" dirty="0">
                <a:latin typeface="Times New Roman" charset="0"/>
                <a:ea typeface="Times New Roman" charset="0"/>
                <a:cs typeface="Times New Roman" charset="0"/>
              </a:rPr>
              <a:t>stockholder living </a:t>
            </a:r>
            <a:r>
              <a:rPr lang="en-US" sz="2000" dirty="0" smtClean="0">
                <a:latin typeface="Times New Roman" charset="0"/>
                <a:ea typeface="Times New Roman" charset="0"/>
                <a:cs typeface="Times New Roman" charset="0"/>
              </a:rPr>
              <a:t>in Boston.”</a:t>
            </a:r>
          </a:p>
          <a:p>
            <a:pPr marL="342900" indent="-342900">
              <a:buFont typeface="Arial" charset="0"/>
              <a:buChar char="•"/>
            </a:pPr>
            <a:r>
              <a:rPr lang="en-US" altLang="zh-CN" sz="2000" dirty="0" smtClean="0">
                <a:latin typeface="Times New Roman" charset="0"/>
                <a:ea typeface="Times New Roman" charset="0"/>
                <a:cs typeface="Times New Roman" charset="0"/>
              </a:rPr>
              <a:t>“</a:t>
            </a:r>
            <a:r>
              <a:rPr lang="en-US" sz="2000" dirty="0" smtClean="0">
                <a:latin typeface="Times New Roman" charset="0"/>
                <a:ea typeface="Times New Roman" charset="0"/>
                <a:cs typeface="Times New Roman" charset="0"/>
              </a:rPr>
              <a:t>The </a:t>
            </a:r>
            <a:r>
              <a:rPr lang="en-US" sz="2000" dirty="0">
                <a:latin typeface="Times New Roman" charset="0"/>
                <a:ea typeface="Times New Roman" charset="0"/>
                <a:cs typeface="Times New Roman" charset="0"/>
              </a:rPr>
              <a:t>average number of intermediaries </a:t>
            </a:r>
            <a:r>
              <a:rPr lang="en-US" sz="2000" dirty="0" smtClean="0">
                <a:latin typeface="Times New Roman" charset="0"/>
                <a:ea typeface="Times New Roman" charset="0"/>
                <a:cs typeface="Times New Roman" charset="0"/>
              </a:rPr>
              <a:t>in</a:t>
            </a:r>
            <a:r>
              <a:rPr lang="zh-CN" altLang="en-US" sz="2000" dirty="0" smtClean="0">
                <a:latin typeface="Times New Roman" charset="0"/>
                <a:ea typeface="Times New Roman" charset="0"/>
                <a:cs typeface="Times New Roman" charset="0"/>
              </a:rPr>
              <a:t> </a:t>
            </a:r>
            <a:r>
              <a:rPr lang="en-US" altLang="zh-CN" sz="2000" dirty="0" smtClean="0">
                <a:latin typeface="Times New Roman" charset="0"/>
                <a:ea typeface="Times New Roman" charset="0"/>
                <a:cs typeface="Times New Roman" charset="0"/>
              </a:rPr>
              <a:t>the</a:t>
            </a:r>
            <a:r>
              <a:rPr lang="zh-CN" altLang="en-US" sz="2000" dirty="0" smtClean="0">
                <a:latin typeface="Times New Roman" charset="0"/>
                <a:ea typeface="Times New Roman" charset="0"/>
                <a:cs typeface="Times New Roman" charset="0"/>
              </a:rPr>
              <a:t> </a:t>
            </a:r>
            <a:r>
              <a:rPr lang="en-US" altLang="zh-CN" sz="2000" dirty="0" smtClean="0">
                <a:latin typeface="Times New Roman" charset="0"/>
                <a:ea typeface="Times New Roman" charset="0"/>
                <a:cs typeface="Times New Roman" charset="0"/>
              </a:rPr>
              <a:t>mailing</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chains was </a:t>
            </a:r>
            <a:r>
              <a:rPr lang="en-US" sz="2000" dirty="0" smtClean="0">
                <a:latin typeface="Times New Roman" charset="0"/>
                <a:ea typeface="Times New Roman" charset="0"/>
                <a:cs typeface="Times New Roman" charset="0"/>
              </a:rPr>
              <a:t>5.2</a:t>
            </a:r>
            <a:r>
              <a:rPr lang="en-US" altLang="zh-CN" sz="2000" dirty="0" smtClean="0">
                <a:latin typeface="Times New Roman" charset="0"/>
                <a:ea typeface="Times New Roman" charset="0"/>
                <a:cs typeface="Times New Roman" charset="0"/>
              </a:rPr>
              <a:t>.”</a:t>
            </a:r>
            <a:endParaRPr lang="is-IS" sz="2000"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84506809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0600" y="2743200"/>
            <a:ext cx="4724400" cy="289310"/>
          </a:xfrm>
          <a:prstGeom prst="rect">
            <a:avLst/>
          </a:prstGeom>
        </p:spPr>
        <p:txBody>
          <a:bodyPr wrap="square">
            <a:spAutoFit/>
          </a:bodyPr>
          <a:lstStyle/>
          <a:p>
            <a:pPr>
              <a:lnSpc>
                <a:spcPct val="80000"/>
              </a:lnSpc>
            </a:pPr>
            <a:r>
              <a:rPr lang="en-US" sz="160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4" name="Rectangle 13"/>
          <p:cNvSpPr/>
          <p:nvPr/>
        </p:nvSpPr>
        <p:spPr>
          <a:xfrm>
            <a:off x="4800600" y="3048000"/>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Kempe,Kleinberg,Tardos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7000">
                  <a:srgbClr val="115CB3"/>
                </a:gs>
                <a:gs pos="28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133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4727448" y="1981200"/>
            <a:ext cx="1444752" cy="535531"/>
          </a:xfrm>
          <a:prstGeom prst="rect">
            <a:avLst/>
          </a:prstGeom>
          <a:noFill/>
        </p:spPr>
        <p:txBody>
          <a:bodyPr wrap="square" rtlCol="0">
            <a:spAutoFit/>
          </a:bodyPr>
          <a:lstStyle/>
          <a:p>
            <a:pPr>
              <a:lnSpc>
                <a:spcPct val="80000"/>
              </a:lnSpc>
            </a:pPr>
            <a:r>
              <a:rPr lang="en-US" altLang="zh-CN" dirty="0" smtClean="0">
                <a:solidFill>
                  <a:srgbClr val="115CB3"/>
                </a:solidFill>
                <a:latin typeface="Times New Roman" charset="0"/>
                <a:ea typeface="Times New Roman" charset="0"/>
                <a:cs typeface="Times New Roman" charset="0"/>
              </a:rPr>
              <a:t>2008</a:t>
            </a:r>
          </a:p>
          <a:p>
            <a:pPr>
              <a:lnSpc>
                <a:spcPct val="80000"/>
              </a:lnSpc>
            </a:pPr>
            <a:r>
              <a:rPr lang="en-US" dirty="0" smtClean="0">
                <a:solidFill>
                  <a:srgbClr val="115CB3"/>
                </a:solidFill>
                <a:latin typeface="Times New Roman" charset="0"/>
                <a:ea typeface="Times New Roman" charset="0"/>
                <a:cs typeface="Times New Roman" charset="0"/>
              </a:rPr>
              <a:t>2007</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743200"/>
            <a:ext cx="1007862" cy="914400"/>
          </a:xfrm>
          <a:prstGeom prst="rect">
            <a:avLst/>
          </a:prstGeom>
          <a:ln w="28575">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3" name="Rectangle 2"/>
          <p:cNvSpPr/>
          <p:nvPr/>
        </p:nvSpPr>
        <p:spPr>
          <a:xfrm>
            <a:off x="4800600" y="3440668"/>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289922" cy="338554"/>
          </a:xfrm>
          <a:prstGeom prst="rect">
            <a:avLst/>
          </a:prstGeom>
        </p:spPr>
        <p:txBody>
          <a:bodyPr wrap="none">
            <a:spAutoFit/>
          </a:bodyPr>
          <a:lstStyle/>
          <a:p>
            <a:pPr eaLnBrk="0" hangingPunct="0">
              <a:spcBef>
                <a:spcPct val="30000"/>
              </a:spcBef>
              <a:defRPr/>
            </a:pPr>
            <a:r>
              <a:rPr lang="en-US" sz="1600" b="1" dirty="0">
                <a:solidFill>
                  <a:srgbClr val="C00000"/>
                </a:solidFill>
                <a:latin typeface="Times New Roman" charset="0"/>
                <a:ea typeface="Times New Roman" charset="0"/>
                <a:cs typeface="Times New Roman" charset="0"/>
              </a:rPr>
              <a:t>Weak Tie [</a:t>
            </a:r>
            <a:r>
              <a:rPr lang="en-US" sz="1600" b="1" dirty="0" err="1">
                <a:solidFill>
                  <a:srgbClr val="C00000"/>
                </a:solidFill>
                <a:latin typeface="Times New Roman" charset="0"/>
                <a:ea typeface="Times New Roman" charset="0"/>
                <a:cs typeface="Times New Roman" charset="0"/>
              </a:rPr>
              <a:t>Granovetter</a:t>
            </a:r>
            <a:r>
              <a:rPr lang="en-US" sz="1600" b="1"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b="1" dirty="0" smtClean="0">
                <a:solidFill>
                  <a:srgbClr val="C00000"/>
                </a:solidFill>
                <a:latin typeface="Times New Roman" charset="0"/>
                <a:ea typeface="Times New Roman" charset="0"/>
                <a:cs typeface="Times New Roman" charset="0"/>
              </a:rPr>
              <a:t>19</a:t>
            </a:r>
            <a:r>
              <a:rPr lang="en-US" altLang="zh-CN" b="1" dirty="0" smtClean="0">
                <a:solidFill>
                  <a:srgbClr val="C00000"/>
                </a:solidFill>
                <a:latin typeface="Times New Roman" charset="0"/>
                <a:ea typeface="Times New Roman" charset="0"/>
                <a:cs typeface="Times New Roman" charset="0"/>
              </a:rPr>
              <a:t>73</a:t>
            </a:r>
            <a:endParaRPr lang="en-US" b="1"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530352" y="1929825"/>
            <a:ext cx="4149545" cy="584775"/>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Spread</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of</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Obesity,</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Smoking,</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Happiness</a:t>
            </a:r>
            <a:endParaRPr lang="zh-CN" altLang="en-US" sz="1600" dirty="0" smtClean="0">
              <a:solidFill>
                <a:srgbClr val="115CB3"/>
              </a:solidFill>
              <a:latin typeface="Times New Roman" charset="0"/>
              <a:ea typeface="Times New Roman" charset="0"/>
              <a:cs typeface="Times New Roman" charset="0"/>
            </a:endParaRPr>
          </a:p>
          <a:p>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sz="1600" dirty="0" smtClean="0">
                <a:solidFill>
                  <a:srgbClr val="115CB3"/>
                </a:solidFill>
                <a:latin typeface="Times New Roman" charset="0"/>
                <a:ea typeface="Times New Roman" charset="0"/>
                <a:cs typeface="Times New Roman" charset="0"/>
              </a:rPr>
              <a:t>Christakis</a:t>
            </a:r>
            <a:r>
              <a:rPr lang="en-US" altLang="zh-CN" sz="1600" dirty="0" smtClean="0">
                <a:solidFill>
                  <a:srgbClr val="115CB3"/>
                </a:solidFill>
                <a:latin typeface="Times New Roman" charset="0"/>
                <a:ea typeface="Times New Roman" charset="0"/>
                <a:cs typeface="Times New Roman" charset="0"/>
              </a:rPr>
              <a:t>,</a:t>
            </a:r>
            <a:r>
              <a:rPr lang="zh-CN" altLang="en-US" sz="1600" dirty="0" smtClean="0">
                <a:solidFill>
                  <a:srgbClr val="115CB3"/>
                </a:solidFill>
                <a:latin typeface="Times New Roman" charset="0"/>
                <a:ea typeface="Times New Roman" charset="0"/>
                <a:cs typeface="Times New Roman" charset="0"/>
              </a:rPr>
              <a:t> </a:t>
            </a:r>
            <a:r>
              <a:rPr lang="en-US" sz="1600" dirty="0" smtClean="0">
                <a:solidFill>
                  <a:srgbClr val="115CB3"/>
                </a:solidFill>
                <a:latin typeface="Times New Roman" charset="0"/>
                <a:ea typeface="Times New Roman" charset="0"/>
                <a:cs typeface="Times New Roman" charset="0"/>
              </a:rPr>
              <a:t>Fowler</a:t>
            </a:r>
            <a:r>
              <a:rPr lang="en-US" altLang="zh-CN"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65" name="Picture 64"/>
          <p:cNvPicPr>
            <a:picLocks noChangeAspect="1"/>
          </p:cNvPicPr>
          <p:nvPr/>
        </p:nvPicPr>
        <p:blipFill>
          <a:blip r:embed="rId7"/>
          <a:stretch>
            <a:fillRect/>
          </a:stretch>
        </p:blipFill>
        <p:spPr>
          <a:xfrm>
            <a:off x="2209800" y="2743200"/>
            <a:ext cx="914400" cy="960120"/>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pic>
        <p:nvPicPr>
          <p:cNvPr id="67" name="Picture 66"/>
          <p:cNvPicPr>
            <a:picLocks noChangeAspect="1"/>
          </p:cNvPicPr>
          <p:nvPr/>
        </p:nvPicPr>
        <p:blipFill>
          <a:blip r:embed="rId8"/>
          <a:stretch>
            <a:fillRect/>
          </a:stretch>
        </p:blipFill>
        <p:spPr>
          <a:xfrm>
            <a:off x="5486400" y="1524000"/>
            <a:ext cx="1136073" cy="740819"/>
          </a:xfrm>
          <a:prstGeom prst="rect">
            <a:avLst/>
          </a:prstGeom>
          <a:ln w="25400">
            <a:solidFill>
              <a:srgbClr val="115CB3"/>
            </a:solidFill>
          </a:ln>
        </p:spPr>
      </p:pic>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857999" y="1487714"/>
            <a:ext cx="1676401" cy="798286"/>
          </a:xfrm>
          <a:prstGeom prst="rect">
            <a:avLst/>
          </a:prstGeom>
          <a:noFill/>
          <a:ln w="25400">
            <a:solidFill>
              <a:srgbClr val="115CB3"/>
            </a:solidFill>
          </a:ln>
        </p:spPr>
      </p:pic>
      <p:sp>
        <p:nvSpPr>
          <p:cNvPr id="5" name="Rectangle 4"/>
          <p:cNvSpPr/>
          <p:nvPr/>
        </p:nvSpPr>
        <p:spPr>
          <a:xfrm>
            <a:off x="76200" y="76200"/>
            <a:ext cx="9006840" cy="50292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 name="TextBox 5"/>
          <p:cNvSpPr txBox="1"/>
          <p:nvPr/>
        </p:nvSpPr>
        <p:spPr>
          <a:xfrm>
            <a:off x="0" y="101025"/>
            <a:ext cx="9144000" cy="584775"/>
          </a:xfrm>
          <a:prstGeom prst="rect">
            <a:avLst/>
          </a:prstGeom>
          <a:noFill/>
        </p:spPr>
        <p:txBody>
          <a:bodyPr wrap="square" rtlCol="0">
            <a:spAutoFit/>
          </a:bodyPr>
          <a:lstStyle/>
          <a:p>
            <a:pPr algn="ctr"/>
            <a:r>
              <a:rPr lang="en-US" altLang="zh-CN" sz="3200" dirty="0" smtClean="0"/>
              <a:t>1973:</a:t>
            </a:r>
            <a:r>
              <a:rPr lang="zh-CN" altLang="en-US" sz="3200" dirty="0" smtClean="0"/>
              <a:t> </a:t>
            </a:r>
            <a:r>
              <a:rPr lang="en-US" altLang="zh-CN" sz="3200" dirty="0" smtClean="0"/>
              <a:t>Weak Tie</a:t>
            </a:r>
            <a:endParaRPr lang="en-US" sz="3200" dirty="0"/>
          </a:p>
        </p:txBody>
      </p:sp>
      <p:sp>
        <p:nvSpPr>
          <p:cNvPr id="10" name="Rectangle 9"/>
          <p:cNvSpPr/>
          <p:nvPr/>
        </p:nvSpPr>
        <p:spPr>
          <a:xfrm>
            <a:off x="76200" y="4572000"/>
            <a:ext cx="9067800" cy="523220"/>
          </a:xfrm>
          <a:prstGeom prst="rect">
            <a:avLst/>
          </a:prstGeom>
        </p:spPr>
        <p:txBody>
          <a:bodyPr wrap="square">
            <a:spAutoFit/>
          </a:bodyPr>
          <a:lstStyle/>
          <a:p>
            <a:r>
              <a:rPr lang="en-US" altLang="zh-CN" sz="1400" dirty="0" err="1">
                <a:latin typeface="Times New Roman" charset="0"/>
                <a:ea typeface="Times New Roman" charset="0"/>
                <a:cs typeface="Times New Roman" charset="0"/>
              </a:rPr>
              <a:t>Granovetter</a:t>
            </a:r>
            <a:r>
              <a:rPr lang="en-US" altLang="zh-CN" sz="1400" dirty="0">
                <a:latin typeface="Times New Roman" charset="0"/>
                <a:ea typeface="Times New Roman" charset="0"/>
                <a:cs typeface="Times New Roman" charset="0"/>
              </a:rPr>
              <a:t>, Mark S. </a:t>
            </a:r>
            <a:r>
              <a:rPr lang="en-US" altLang="zh-CN" sz="1400" dirty="0" smtClean="0">
                <a:latin typeface="Times New Roman" charset="0"/>
                <a:ea typeface="Times New Roman" charset="0"/>
                <a:cs typeface="Times New Roman" charset="0"/>
              </a:rPr>
              <a:t>The </a:t>
            </a:r>
            <a:r>
              <a:rPr lang="en-US" altLang="zh-CN" sz="1400" dirty="0">
                <a:latin typeface="Times New Roman" charset="0"/>
                <a:ea typeface="Times New Roman" charset="0"/>
                <a:cs typeface="Times New Roman" charset="0"/>
              </a:rPr>
              <a:t>strength of weak ties</a:t>
            </a:r>
            <a:r>
              <a:rPr lang="en-US" altLang="zh-CN" sz="1400" dirty="0" smtClean="0">
                <a:latin typeface="Times New Roman" charset="0"/>
                <a:ea typeface="Times New Roman" charset="0"/>
                <a:cs typeface="Times New Roman" charset="0"/>
              </a:rPr>
              <a:t>. </a:t>
            </a:r>
            <a:r>
              <a:rPr lang="en-US" altLang="zh-CN" sz="1400" i="1" dirty="0">
                <a:latin typeface="Times New Roman" charset="0"/>
                <a:ea typeface="Times New Roman" charset="0"/>
                <a:cs typeface="Times New Roman" charset="0"/>
              </a:rPr>
              <a:t>American journal of sociology</a:t>
            </a:r>
            <a:r>
              <a:rPr lang="en-US" altLang="zh-CN" sz="1400" dirty="0">
                <a:latin typeface="Times New Roman" charset="0"/>
                <a:ea typeface="Times New Roman" charset="0"/>
                <a:cs typeface="Times New Roman" charset="0"/>
              </a:rPr>
              <a:t> 78.6 (1973): 1360-1380.</a:t>
            </a:r>
            <a:r>
              <a:rPr lang="en-US" sz="1400" dirty="0" smtClean="0">
                <a:latin typeface="Times New Roman" charset="0"/>
                <a:ea typeface="Times New Roman" charset="0"/>
                <a:cs typeface="Times New Roman" charset="0"/>
              </a:rPr>
              <a:t> Cited by </a:t>
            </a:r>
            <a:r>
              <a:rPr lang="en-US" altLang="zh-CN" sz="1400" dirty="0" smtClean="0">
                <a:latin typeface="Times New Roman" charset="0"/>
                <a:ea typeface="Times New Roman" charset="0"/>
                <a:cs typeface="Times New Roman" charset="0"/>
              </a:rPr>
              <a:t>43186 </a:t>
            </a:r>
            <a:r>
              <a:rPr lang="en-US" sz="1400" dirty="0" smtClean="0">
                <a:latin typeface="Times New Roman" charset="0"/>
                <a:ea typeface="Times New Roman" charset="0"/>
                <a:cs typeface="Times New Roman" charset="0"/>
              </a:rPr>
              <a:t>(as of April 2017) </a:t>
            </a:r>
            <a:endParaRPr lang="en-US" sz="1400" dirty="0">
              <a:latin typeface="Times New Roman" charset="0"/>
              <a:ea typeface="Times New Roman" charset="0"/>
              <a:cs typeface="Times New Roman" charset="0"/>
            </a:endParaRPr>
          </a:p>
        </p:txBody>
      </p:sp>
      <p:sp>
        <p:nvSpPr>
          <p:cNvPr id="11" name="Rectangle 10"/>
          <p:cNvSpPr/>
          <p:nvPr/>
        </p:nvSpPr>
        <p:spPr>
          <a:xfrm>
            <a:off x="76200" y="838200"/>
            <a:ext cx="8839200" cy="1446550"/>
          </a:xfrm>
          <a:prstGeom prst="rect">
            <a:avLst/>
          </a:prstGeom>
        </p:spPr>
        <p:txBody>
          <a:bodyPr wrap="square">
            <a:spAutoFit/>
          </a:bodyPr>
          <a:lstStyle/>
          <a:p>
            <a:pPr marL="342900" indent="-342900">
              <a:buFont typeface="Arial" charset="0"/>
              <a:buChar char="•"/>
            </a:pPr>
            <a:r>
              <a:rPr lang="en-US" sz="2200" dirty="0">
                <a:latin typeface="Times New Roman" charset="0"/>
                <a:ea typeface="Times New Roman" charset="0"/>
                <a:cs typeface="Times New Roman" charset="0"/>
              </a:rPr>
              <a:t>The </a:t>
            </a:r>
            <a:r>
              <a:rPr lang="en-US" sz="2200" b="1" dirty="0" smtClean="0">
                <a:latin typeface="Times New Roman" charset="0"/>
                <a:ea typeface="Times New Roman" charset="0"/>
                <a:cs typeface="Times New Roman" charset="0"/>
              </a:rPr>
              <a:t>weak </a:t>
            </a:r>
            <a:r>
              <a:rPr lang="en-US" sz="2200" b="1" dirty="0">
                <a:latin typeface="Times New Roman" charset="0"/>
                <a:ea typeface="Times New Roman" charset="0"/>
                <a:cs typeface="Times New Roman" charset="0"/>
              </a:rPr>
              <a:t>tie </a:t>
            </a:r>
            <a:r>
              <a:rPr lang="en-US" sz="2200" b="1" dirty="0" smtClean="0">
                <a:latin typeface="Times New Roman" charset="0"/>
                <a:ea typeface="Times New Roman" charset="0"/>
                <a:cs typeface="Times New Roman" charset="0"/>
              </a:rPr>
              <a:t>hypothesis</a:t>
            </a:r>
            <a:r>
              <a:rPr lang="en-US" sz="2200" dirty="0" smtClean="0">
                <a:latin typeface="Times New Roman" charset="0"/>
                <a:ea typeface="Times New Roman" charset="0"/>
                <a:cs typeface="Times New Roman" charset="0"/>
              </a:rPr>
              <a:t> argues</a:t>
            </a:r>
            <a:r>
              <a:rPr lang="en-US" sz="2200" dirty="0">
                <a:latin typeface="Times New Roman" charset="0"/>
                <a:ea typeface="Times New Roman" charset="0"/>
                <a:cs typeface="Times New Roman" charset="0"/>
              </a:rPr>
              <a:t>, if A is linked to both B and C, then there is a greater-than-chance probability that B and C are linked to each </a:t>
            </a:r>
            <a:r>
              <a:rPr lang="en-US" sz="2200" dirty="0" smtClean="0">
                <a:latin typeface="Times New Roman" charset="0"/>
                <a:ea typeface="Times New Roman" charset="0"/>
                <a:cs typeface="Times New Roman" charset="0"/>
              </a:rPr>
              <a:t>other.</a:t>
            </a:r>
            <a:endParaRPr lang="zh-CN" altLang="en-US" sz="2200" dirty="0" smtClean="0">
              <a:latin typeface="Times New Roman" charset="0"/>
              <a:ea typeface="Times New Roman" charset="0"/>
              <a:cs typeface="Times New Roman" charset="0"/>
            </a:endParaRPr>
          </a:p>
          <a:p>
            <a:pPr marL="342900" indent="-342900">
              <a:buFont typeface="Arial" charset="0"/>
              <a:buChar char="•"/>
            </a:pPr>
            <a:endParaRPr lang="is-IS" sz="2200" dirty="0" smtClean="0">
              <a:latin typeface="Times New Roman" charset="0"/>
              <a:ea typeface="Times New Roman" charset="0"/>
              <a:cs typeface="Times New Roman" charset="0"/>
            </a:endParaRPr>
          </a:p>
          <a:p>
            <a:pPr marL="342900" indent="-342900">
              <a:buFont typeface="Arial" charset="0"/>
              <a:buChar char="•"/>
            </a:pPr>
            <a:r>
              <a:rPr lang="is-IS" sz="2200" dirty="0" smtClean="0">
                <a:latin typeface="Times New Roman" charset="0"/>
                <a:ea typeface="Times New Roman" charset="0"/>
                <a:cs typeface="Times New Roman" charset="0"/>
              </a:rPr>
              <a:t>Essentially form “A friend’s friend is also my friend”</a:t>
            </a:r>
          </a:p>
        </p:txBody>
      </p:sp>
      <p:pic>
        <p:nvPicPr>
          <p:cNvPr id="2" name="Picture 1"/>
          <p:cNvPicPr>
            <a:picLocks noChangeAspect="1"/>
          </p:cNvPicPr>
          <p:nvPr/>
        </p:nvPicPr>
        <p:blipFill>
          <a:blip r:embed="rId10"/>
          <a:stretch>
            <a:fillRect/>
          </a:stretch>
        </p:blipFill>
        <p:spPr>
          <a:xfrm>
            <a:off x="2927853" y="2482942"/>
            <a:ext cx="3392989" cy="1815249"/>
          </a:xfrm>
          <a:prstGeom prst="rect">
            <a:avLst/>
          </a:prstGeom>
        </p:spPr>
      </p:pic>
    </p:spTree>
    <p:extLst>
      <p:ext uri="{BB962C8B-B14F-4D97-AF65-F5344CB8AC3E}">
        <p14:creationId xmlns:p14="http://schemas.microsoft.com/office/powerpoint/2010/main" val="6901220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0600" y="2743200"/>
            <a:ext cx="4724400" cy="289310"/>
          </a:xfrm>
          <a:prstGeom prst="rect">
            <a:avLst/>
          </a:prstGeom>
        </p:spPr>
        <p:txBody>
          <a:bodyPr wrap="square">
            <a:spAutoFit/>
          </a:bodyPr>
          <a:lstStyle/>
          <a:p>
            <a:pPr>
              <a:lnSpc>
                <a:spcPct val="80000"/>
              </a:lnSpc>
            </a:pPr>
            <a:r>
              <a:rPr lang="en-US" sz="160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4" name="Rectangle 13"/>
          <p:cNvSpPr/>
          <p:nvPr/>
        </p:nvSpPr>
        <p:spPr>
          <a:xfrm>
            <a:off x="4800600" y="3048000"/>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Kempe,Kleinberg,Tardos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7000">
                  <a:srgbClr val="115CB3"/>
                </a:gs>
                <a:gs pos="28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133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4727448" y="1981200"/>
            <a:ext cx="1444752" cy="535531"/>
          </a:xfrm>
          <a:prstGeom prst="rect">
            <a:avLst/>
          </a:prstGeom>
          <a:noFill/>
        </p:spPr>
        <p:txBody>
          <a:bodyPr wrap="square" rtlCol="0">
            <a:spAutoFit/>
          </a:bodyPr>
          <a:lstStyle/>
          <a:p>
            <a:pPr>
              <a:lnSpc>
                <a:spcPct val="80000"/>
              </a:lnSpc>
            </a:pPr>
            <a:r>
              <a:rPr lang="en-US" altLang="zh-CN" dirty="0" smtClean="0">
                <a:solidFill>
                  <a:srgbClr val="115CB3"/>
                </a:solidFill>
                <a:latin typeface="Times New Roman" charset="0"/>
                <a:ea typeface="Times New Roman" charset="0"/>
                <a:cs typeface="Times New Roman" charset="0"/>
              </a:rPr>
              <a:t>2008</a:t>
            </a:r>
          </a:p>
          <a:p>
            <a:pPr>
              <a:lnSpc>
                <a:spcPct val="80000"/>
              </a:lnSpc>
            </a:pPr>
            <a:r>
              <a:rPr lang="en-US" dirty="0" smtClean="0">
                <a:solidFill>
                  <a:srgbClr val="115CB3"/>
                </a:solidFill>
                <a:latin typeface="Times New Roman" charset="0"/>
                <a:ea typeface="Times New Roman" charset="0"/>
                <a:cs typeface="Times New Roman" charset="0"/>
              </a:rPr>
              <a:t>2007</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b="1" dirty="0">
                <a:solidFill>
                  <a:srgbClr val="C00000"/>
                </a:solidFill>
                <a:latin typeface="Times New Roman" charset="0"/>
                <a:ea typeface="Times New Roman" charset="0"/>
                <a:cs typeface="Times New Roman" charset="0"/>
              </a:rPr>
              <a:t>Dunbar’s </a:t>
            </a:r>
            <a:r>
              <a:rPr lang="en-US" sz="1600" b="1" dirty="0" smtClean="0">
                <a:solidFill>
                  <a:srgbClr val="C00000"/>
                </a:solidFill>
                <a:latin typeface="Times New Roman" charset="0"/>
                <a:ea typeface="Times New Roman" charset="0"/>
                <a:cs typeface="Times New Roman" charset="0"/>
              </a:rPr>
              <a:t>Number [Dunbar]</a:t>
            </a:r>
            <a:endParaRPr lang="en-US" sz="1600" b="1"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b="1" dirty="0" smtClean="0">
                <a:solidFill>
                  <a:srgbClr val="C00000"/>
                </a:solidFill>
                <a:latin typeface="Times New Roman" charset="0"/>
                <a:ea typeface="Times New Roman" charset="0"/>
                <a:cs typeface="Times New Roman" charset="0"/>
              </a:rPr>
              <a:t>1992</a:t>
            </a:r>
            <a:endParaRPr lang="en-US" b="1" dirty="0">
              <a:solidFill>
                <a:srgbClr val="C00000"/>
              </a:solidFill>
              <a:latin typeface="Times New Roman" charset="0"/>
              <a:ea typeface="Times New Roman" charset="0"/>
              <a:cs typeface="Times New Roman" charset="0"/>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743200"/>
            <a:ext cx="1007862" cy="914400"/>
          </a:xfrm>
          <a:prstGeom prst="rect">
            <a:avLst/>
          </a:prstGeom>
          <a:ln w="28575">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3" name="Rectangle 2"/>
          <p:cNvSpPr/>
          <p:nvPr/>
        </p:nvSpPr>
        <p:spPr>
          <a:xfrm>
            <a:off x="4800600" y="3440668"/>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530352" y="1929825"/>
            <a:ext cx="4149545" cy="584775"/>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Spread</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of</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Obesity,</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Smoking,</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Happiness</a:t>
            </a:r>
            <a:endParaRPr lang="zh-CN" altLang="en-US" sz="1600" dirty="0" smtClean="0">
              <a:solidFill>
                <a:srgbClr val="115CB3"/>
              </a:solidFill>
              <a:latin typeface="Times New Roman" charset="0"/>
              <a:ea typeface="Times New Roman" charset="0"/>
              <a:cs typeface="Times New Roman" charset="0"/>
            </a:endParaRPr>
          </a:p>
          <a:p>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sz="1600" dirty="0" smtClean="0">
                <a:solidFill>
                  <a:srgbClr val="115CB3"/>
                </a:solidFill>
                <a:latin typeface="Times New Roman" charset="0"/>
                <a:ea typeface="Times New Roman" charset="0"/>
                <a:cs typeface="Times New Roman" charset="0"/>
              </a:rPr>
              <a:t>Christakis</a:t>
            </a:r>
            <a:r>
              <a:rPr lang="en-US" altLang="zh-CN" sz="1600" dirty="0" smtClean="0">
                <a:solidFill>
                  <a:srgbClr val="115CB3"/>
                </a:solidFill>
                <a:latin typeface="Times New Roman" charset="0"/>
                <a:ea typeface="Times New Roman" charset="0"/>
                <a:cs typeface="Times New Roman" charset="0"/>
              </a:rPr>
              <a:t>,</a:t>
            </a:r>
            <a:r>
              <a:rPr lang="zh-CN" altLang="en-US" sz="1600" dirty="0" smtClean="0">
                <a:solidFill>
                  <a:srgbClr val="115CB3"/>
                </a:solidFill>
                <a:latin typeface="Times New Roman" charset="0"/>
                <a:ea typeface="Times New Roman" charset="0"/>
                <a:cs typeface="Times New Roman" charset="0"/>
              </a:rPr>
              <a:t> </a:t>
            </a:r>
            <a:r>
              <a:rPr lang="en-US" sz="1600" dirty="0" smtClean="0">
                <a:solidFill>
                  <a:srgbClr val="115CB3"/>
                </a:solidFill>
                <a:latin typeface="Times New Roman" charset="0"/>
                <a:ea typeface="Times New Roman" charset="0"/>
                <a:cs typeface="Times New Roman" charset="0"/>
              </a:rPr>
              <a:t>Fowler</a:t>
            </a:r>
            <a:r>
              <a:rPr lang="en-US" altLang="zh-CN"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65" name="Picture 64"/>
          <p:cNvPicPr>
            <a:picLocks noChangeAspect="1"/>
          </p:cNvPicPr>
          <p:nvPr/>
        </p:nvPicPr>
        <p:blipFill>
          <a:blip r:embed="rId7"/>
          <a:stretch>
            <a:fillRect/>
          </a:stretch>
        </p:blipFill>
        <p:spPr>
          <a:xfrm>
            <a:off x="2209800" y="2743200"/>
            <a:ext cx="914400" cy="960120"/>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pic>
        <p:nvPicPr>
          <p:cNvPr id="67" name="Picture 66"/>
          <p:cNvPicPr>
            <a:picLocks noChangeAspect="1"/>
          </p:cNvPicPr>
          <p:nvPr/>
        </p:nvPicPr>
        <p:blipFill>
          <a:blip r:embed="rId8"/>
          <a:stretch>
            <a:fillRect/>
          </a:stretch>
        </p:blipFill>
        <p:spPr>
          <a:xfrm>
            <a:off x="5486400" y="1524000"/>
            <a:ext cx="1136073" cy="740819"/>
          </a:xfrm>
          <a:prstGeom prst="rect">
            <a:avLst/>
          </a:prstGeom>
          <a:ln w="25400">
            <a:solidFill>
              <a:srgbClr val="115CB3"/>
            </a:solidFill>
          </a:ln>
        </p:spPr>
      </p:pic>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857999" y="1487714"/>
            <a:ext cx="1676401" cy="798286"/>
          </a:xfrm>
          <a:prstGeom prst="rect">
            <a:avLst/>
          </a:prstGeom>
          <a:noFill/>
          <a:ln w="25400">
            <a:solidFill>
              <a:srgbClr val="115CB3"/>
            </a:solidFill>
          </a:ln>
        </p:spPr>
      </p:pic>
      <p:sp>
        <p:nvSpPr>
          <p:cNvPr id="5" name="Rectangle 4"/>
          <p:cNvSpPr/>
          <p:nvPr/>
        </p:nvSpPr>
        <p:spPr>
          <a:xfrm>
            <a:off x="76200" y="76200"/>
            <a:ext cx="9006840" cy="50292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 name="TextBox 5"/>
          <p:cNvSpPr txBox="1"/>
          <p:nvPr/>
        </p:nvSpPr>
        <p:spPr>
          <a:xfrm>
            <a:off x="0" y="101025"/>
            <a:ext cx="9144000" cy="584775"/>
          </a:xfrm>
          <a:prstGeom prst="rect">
            <a:avLst/>
          </a:prstGeom>
          <a:noFill/>
        </p:spPr>
        <p:txBody>
          <a:bodyPr wrap="square" rtlCol="0">
            <a:spAutoFit/>
          </a:bodyPr>
          <a:lstStyle/>
          <a:p>
            <a:pPr algn="ctr"/>
            <a:r>
              <a:rPr lang="en-US" altLang="zh-CN" sz="3200" dirty="0" smtClean="0"/>
              <a:t>1992:</a:t>
            </a:r>
            <a:r>
              <a:rPr lang="zh-CN" altLang="en-US" sz="3200" dirty="0" smtClean="0"/>
              <a:t> </a:t>
            </a:r>
            <a:r>
              <a:rPr lang="en-US" altLang="zh-CN" sz="3200" dirty="0" smtClean="0"/>
              <a:t>Dunbar’s</a:t>
            </a:r>
            <a:r>
              <a:rPr lang="zh-CN" altLang="en-US" sz="3200" dirty="0" smtClean="0"/>
              <a:t> </a:t>
            </a:r>
            <a:r>
              <a:rPr lang="en-US" altLang="zh-CN" sz="3200" dirty="0" smtClean="0"/>
              <a:t>Number</a:t>
            </a:r>
            <a:endParaRPr lang="en-US" sz="3200" dirty="0"/>
          </a:p>
        </p:txBody>
      </p:sp>
      <p:sp>
        <p:nvSpPr>
          <p:cNvPr id="10" name="Rectangle 9"/>
          <p:cNvSpPr/>
          <p:nvPr/>
        </p:nvSpPr>
        <p:spPr>
          <a:xfrm>
            <a:off x="76200" y="4572000"/>
            <a:ext cx="9067800" cy="523220"/>
          </a:xfrm>
          <a:prstGeom prst="rect">
            <a:avLst/>
          </a:prstGeom>
        </p:spPr>
        <p:txBody>
          <a:bodyPr wrap="square">
            <a:spAutoFit/>
          </a:bodyPr>
          <a:lstStyle/>
          <a:p>
            <a:r>
              <a:rPr lang="en-US" altLang="zh-CN" sz="1400" dirty="0" smtClean="0">
                <a:latin typeface="Times New Roman" charset="0"/>
                <a:ea typeface="Times New Roman" charset="0"/>
                <a:cs typeface="Times New Roman" charset="0"/>
              </a:rPr>
              <a:t>Robin</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I.</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M.</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Dunbar</a:t>
            </a:r>
            <a:r>
              <a:rPr lang="en-US" sz="1400" dirty="0" smtClean="0">
                <a:latin typeface="Times New Roman" charset="0"/>
                <a:ea typeface="Times New Roman" charset="0"/>
                <a:cs typeface="Times New Roman" charset="0"/>
              </a:rPr>
              <a:t>. </a:t>
            </a:r>
            <a:r>
              <a:rPr lang="en-US" sz="1400" dirty="0">
                <a:latin typeface="Times New Roman" charset="0"/>
                <a:ea typeface="Times New Roman" charset="0"/>
                <a:cs typeface="Times New Roman" charset="0"/>
              </a:rPr>
              <a:t>Neocortex size as a constraint on group size in </a:t>
            </a:r>
            <a:r>
              <a:rPr lang="en-US" sz="1400" dirty="0" smtClean="0">
                <a:latin typeface="Times New Roman" charset="0"/>
                <a:ea typeface="Times New Roman" charset="0"/>
                <a:cs typeface="Times New Roman" charset="0"/>
              </a:rPr>
              <a:t>primates.</a:t>
            </a:r>
            <a:r>
              <a:rPr lang="en-US" sz="1400" dirty="0">
                <a:latin typeface="Times New Roman" charset="0"/>
                <a:ea typeface="Times New Roman" charset="0"/>
                <a:cs typeface="Times New Roman" charset="0"/>
              </a:rPr>
              <a:t> </a:t>
            </a:r>
            <a:r>
              <a:rPr lang="en-US" sz="1400" i="1" dirty="0">
                <a:latin typeface="Times New Roman" charset="0"/>
                <a:ea typeface="Times New Roman" charset="0"/>
                <a:cs typeface="Times New Roman" charset="0"/>
              </a:rPr>
              <a:t>Journal of Human Evolution</a:t>
            </a:r>
            <a:r>
              <a:rPr lang="en-US" sz="1400" dirty="0">
                <a:latin typeface="Times New Roman" charset="0"/>
                <a:ea typeface="Times New Roman" charset="0"/>
                <a:cs typeface="Times New Roman" charset="0"/>
              </a:rPr>
              <a:t> 22 (6): 469–493</a:t>
            </a:r>
            <a:r>
              <a:rPr lang="en-US" sz="1400" dirty="0" smtClean="0">
                <a:latin typeface="Times New Roman" charset="0"/>
                <a:ea typeface="Times New Roman" charset="0"/>
                <a:cs typeface="Times New Roman" charset="0"/>
              </a:rPr>
              <a:t>. Cited by </a:t>
            </a:r>
            <a:r>
              <a:rPr lang="en-US" altLang="zh-CN" sz="1400" dirty="0" smtClean="0">
                <a:latin typeface="Times New Roman" charset="0"/>
                <a:ea typeface="Times New Roman" charset="0"/>
                <a:cs typeface="Times New Roman" charset="0"/>
              </a:rPr>
              <a:t>1393</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(as of May 2016) </a:t>
            </a:r>
            <a:endParaRPr lang="en-US" sz="1400" dirty="0">
              <a:latin typeface="Times New Roman" charset="0"/>
              <a:ea typeface="Times New Roman" charset="0"/>
              <a:cs typeface="Times New Roman" charset="0"/>
            </a:endParaRPr>
          </a:p>
        </p:txBody>
      </p:sp>
      <p:sp>
        <p:nvSpPr>
          <p:cNvPr id="11" name="Rectangle 10"/>
          <p:cNvSpPr/>
          <p:nvPr/>
        </p:nvSpPr>
        <p:spPr>
          <a:xfrm>
            <a:off x="76200" y="838200"/>
            <a:ext cx="8839200" cy="1785104"/>
          </a:xfrm>
          <a:prstGeom prst="rect">
            <a:avLst/>
          </a:prstGeom>
        </p:spPr>
        <p:txBody>
          <a:bodyPr wrap="square">
            <a:spAutoFit/>
          </a:bodyPr>
          <a:lstStyle/>
          <a:p>
            <a:pPr marL="342900" indent="-342900">
              <a:buFont typeface="Arial" charset="0"/>
              <a:buChar char="•"/>
            </a:pPr>
            <a:r>
              <a:rPr lang="en-US" sz="2200" dirty="0" smtClean="0">
                <a:latin typeface="Times New Roman" charset="0"/>
                <a:ea typeface="Times New Roman" charset="0"/>
                <a:cs typeface="Times New Roman" charset="0"/>
              </a:rPr>
              <a:t>“</a:t>
            </a:r>
            <a:r>
              <a:rPr lang="en-US" sz="2200" b="1" dirty="0" smtClean="0">
                <a:latin typeface="Times New Roman" charset="0"/>
                <a:ea typeface="Times New Roman" charset="0"/>
                <a:cs typeface="Times New Roman" charset="0"/>
              </a:rPr>
              <a:t>Dunbar‘s </a:t>
            </a:r>
            <a:r>
              <a:rPr lang="en-US" sz="2200" b="1" dirty="0">
                <a:latin typeface="Times New Roman" charset="0"/>
                <a:ea typeface="Times New Roman" charset="0"/>
                <a:cs typeface="Times New Roman" charset="0"/>
              </a:rPr>
              <a:t>number</a:t>
            </a:r>
            <a:r>
              <a:rPr lang="en-US" sz="2200" dirty="0">
                <a:latin typeface="Times New Roman" charset="0"/>
                <a:ea typeface="Times New Roman" charset="0"/>
                <a:cs typeface="Times New Roman" charset="0"/>
              </a:rPr>
              <a:t> is a suggested cognitive limit to the number of people with whom one can maintain stable social relationships</a:t>
            </a:r>
            <a:r>
              <a:rPr lang="en-US" sz="2200" dirty="0" smtClean="0">
                <a:latin typeface="Times New Roman" charset="0"/>
                <a:ea typeface="Times New Roman" charset="0"/>
                <a:cs typeface="Times New Roman" charset="0"/>
              </a:rPr>
              <a:t>.</a:t>
            </a:r>
            <a:r>
              <a:rPr lang="en-US" altLang="zh-CN" sz="2200" dirty="0" smtClean="0">
                <a:latin typeface="Times New Roman" charset="0"/>
                <a:ea typeface="Times New Roman" charset="0"/>
                <a:cs typeface="Times New Roman" charset="0"/>
              </a:rPr>
              <a:t>”</a:t>
            </a:r>
            <a:endParaRPr lang="zh-CN" altLang="en-US" sz="2200" dirty="0" smtClean="0">
              <a:latin typeface="Times New Roman" charset="0"/>
              <a:ea typeface="Times New Roman" charset="0"/>
              <a:cs typeface="Times New Roman" charset="0"/>
            </a:endParaRPr>
          </a:p>
          <a:p>
            <a:pPr marL="342900" indent="-342900">
              <a:buFont typeface="Arial" charset="0"/>
              <a:buChar char="•"/>
            </a:pPr>
            <a:endParaRPr lang="is-IS" sz="2200" dirty="0" smtClean="0">
              <a:latin typeface="Times New Roman" charset="0"/>
              <a:ea typeface="Times New Roman" charset="0"/>
              <a:cs typeface="Times New Roman" charset="0"/>
            </a:endParaRPr>
          </a:p>
          <a:p>
            <a:pPr marL="342900" indent="-342900">
              <a:buFont typeface="Arial" charset="0"/>
              <a:buChar char="•"/>
            </a:pPr>
            <a:r>
              <a:rPr lang="en-US" altLang="zh-CN" sz="2200" dirty="0" smtClean="0">
                <a:latin typeface="Times New Roman" charset="0"/>
                <a:ea typeface="Times New Roman" charset="0"/>
                <a:cs typeface="Times New Roman" charset="0"/>
              </a:rPr>
              <a:t>Dunbar</a:t>
            </a:r>
            <a:r>
              <a:rPr lang="zh-CN" altLang="en-US" sz="2200" dirty="0" smtClean="0">
                <a:latin typeface="Times New Roman" charset="0"/>
                <a:ea typeface="Times New Roman" charset="0"/>
                <a:cs typeface="Times New Roman" charset="0"/>
              </a:rPr>
              <a:t> </a:t>
            </a:r>
            <a:r>
              <a:rPr lang="en-US" sz="2200" dirty="0" smtClean="0">
                <a:latin typeface="Times New Roman" charset="0"/>
                <a:ea typeface="Times New Roman" charset="0"/>
                <a:cs typeface="Times New Roman" charset="0"/>
              </a:rPr>
              <a:t>“proposed </a:t>
            </a:r>
            <a:r>
              <a:rPr lang="en-US" sz="2200" dirty="0">
                <a:latin typeface="Times New Roman" charset="0"/>
                <a:ea typeface="Times New Roman" charset="0"/>
                <a:cs typeface="Times New Roman" charset="0"/>
              </a:rPr>
              <a:t>that humans can only comfortably maintain </a:t>
            </a:r>
            <a:r>
              <a:rPr lang="en-US" sz="2200" b="1" dirty="0">
                <a:latin typeface="Times New Roman" charset="0"/>
                <a:ea typeface="Times New Roman" charset="0"/>
                <a:cs typeface="Times New Roman" charset="0"/>
              </a:rPr>
              <a:t>150</a:t>
            </a:r>
            <a:r>
              <a:rPr lang="en-US" sz="2200" dirty="0">
                <a:latin typeface="Times New Roman" charset="0"/>
                <a:ea typeface="Times New Roman" charset="0"/>
                <a:cs typeface="Times New Roman" charset="0"/>
              </a:rPr>
              <a:t> stable </a:t>
            </a:r>
            <a:r>
              <a:rPr lang="en-US" sz="2200" dirty="0" smtClean="0">
                <a:latin typeface="Times New Roman" charset="0"/>
                <a:ea typeface="Times New Roman" charset="0"/>
                <a:cs typeface="Times New Roman" charset="0"/>
              </a:rPr>
              <a:t>relationships.”</a:t>
            </a:r>
          </a:p>
        </p:txBody>
      </p:sp>
      <p:pic>
        <p:nvPicPr>
          <p:cNvPr id="66" name="Picture 6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3200" y="2590800"/>
            <a:ext cx="3429000" cy="1837276"/>
          </a:xfrm>
          <a:prstGeom prst="rect">
            <a:avLst/>
          </a:prstGeom>
          <a:solidFill>
            <a:schemeClr val="bg1"/>
          </a:solidFill>
          <a:ln w="25400">
            <a:noFill/>
          </a:ln>
        </p:spPr>
      </p:pic>
    </p:spTree>
    <p:extLst>
      <p:ext uri="{BB962C8B-B14F-4D97-AF65-F5344CB8AC3E}">
        <p14:creationId xmlns:p14="http://schemas.microsoft.com/office/powerpoint/2010/main" val="185823858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0600" y="2743200"/>
            <a:ext cx="4724400" cy="289310"/>
          </a:xfrm>
          <a:prstGeom prst="rect">
            <a:avLst/>
          </a:prstGeom>
        </p:spPr>
        <p:txBody>
          <a:bodyPr wrap="square">
            <a:spAutoFit/>
          </a:bodyPr>
          <a:lstStyle/>
          <a:p>
            <a:pPr>
              <a:lnSpc>
                <a:spcPct val="80000"/>
              </a:lnSpc>
            </a:pPr>
            <a:r>
              <a:rPr lang="en-US" sz="160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b="1" dirty="0" smtClean="0">
                <a:solidFill>
                  <a:srgbClr val="C00000"/>
                </a:solidFill>
                <a:latin typeface="Times New Roman" charset="0"/>
                <a:ea typeface="Times New Roman" charset="0"/>
                <a:cs typeface="Times New Roman" charset="0"/>
              </a:rPr>
              <a:t>Structural </a:t>
            </a:r>
            <a:r>
              <a:rPr lang="en-US" altLang="zh-CN" sz="1600" b="1" dirty="0" smtClean="0">
                <a:solidFill>
                  <a:srgbClr val="C00000"/>
                </a:solidFill>
                <a:latin typeface="Times New Roman" charset="0"/>
                <a:ea typeface="Times New Roman" charset="0"/>
                <a:cs typeface="Times New Roman" charset="0"/>
              </a:rPr>
              <a:t>H</a:t>
            </a:r>
            <a:r>
              <a:rPr lang="en-US" sz="1600" b="1" dirty="0" smtClean="0">
                <a:solidFill>
                  <a:srgbClr val="C00000"/>
                </a:solidFill>
                <a:latin typeface="Times New Roman" charset="0"/>
                <a:ea typeface="Times New Roman" charset="0"/>
                <a:cs typeface="Times New Roman" charset="0"/>
              </a:rPr>
              <a:t>ole [Burt]</a:t>
            </a:r>
            <a:endParaRPr lang="en-US" sz="1600" b="1"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4" name="Rectangle 13"/>
          <p:cNvSpPr/>
          <p:nvPr/>
        </p:nvSpPr>
        <p:spPr>
          <a:xfrm>
            <a:off x="4800600" y="3048000"/>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Kempe,Kleinberg,Tardos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7000">
                  <a:srgbClr val="115CB3"/>
                </a:gs>
                <a:gs pos="28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133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4727448" y="1981200"/>
            <a:ext cx="1444752" cy="535531"/>
          </a:xfrm>
          <a:prstGeom prst="rect">
            <a:avLst/>
          </a:prstGeom>
          <a:noFill/>
        </p:spPr>
        <p:txBody>
          <a:bodyPr wrap="square" rtlCol="0">
            <a:spAutoFit/>
          </a:bodyPr>
          <a:lstStyle/>
          <a:p>
            <a:pPr>
              <a:lnSpc>
                <a:spcPct val="80000"/>
              </a:lnSpc>
            </a:pPr>
            <a:r>
              <a:rPr lang="en-US" altLang="zh-CN" dirty="0" smtClean="0">
                <a:solidFill>
                  <a:srgbClr val="115CB3"/>
                </a:solidFill>
                <a:latin typeface="Times New Roman" charset="0"/>
                <a:ea typeface="Times New Roman" charset="0"/>
                <a:cs typeface="Times New Roman" charset="0"/>
              </a:rPr>
              <a:t>2008</a:t>
            </a:r>
          </a:p>
          <a:p>
            <a:pPr>
              <a:lnSpc>
                <a:spcPct val="80000"/>
              </a:lnSpc>
            </a:pPr>
            <a:r>
              <a:rPr lang="en-US" dirty="0" smtClean="0">
                <a:solidFill>
                  <a:srgbClr val="115CB3"/>
                </a:solidFill>
                <a:latin typeface="Times New Roman" charset="0"/>
                <a:ea typeface="Times New Roman" charset="0"/>
                <a:cs typeface="Times New Roman" charset="0"/>
              </a:rPr>
              <a:t>2007</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743200"/>
            <a:ext cx="1007862" cy="914400"/>
          </a:xfrm>
          <a:prstGeom prst="rect">
            <a:avLst/>
          </a:prstGeom>
          <a:ln w="28575">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3" name="Rectangle 2"/>
          <p:cNvSpPr/>
          <p:nvPr/>
        </p:nvSpPr>
        <p:spPr>
          <a:xfrm>
            <a:off x="4800600" y="3440668"/>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b="1" dirty="0" smtClean="0">
                <a:solidFill>
                  <a:srgbClr val="C00000"/>
                </a:solidFill>
                <a:latin typeface="Times New Roman" charset="0"/>
                <a:ea typeface="Times New Roman" charset="0"/>
                <a:cs typeface="Times New Roman" charset="0"/>
              </a:rPr>
              <a:t>1995</a:t>
            </a:r>
            <a:endParaRPr lang="en-US" b="1"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530352" y="1929825"/>
            <a:ext cx="4149545" cy="584775"/>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Spread</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of</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Obesity,</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Smoking,</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Happiness</a:t>
            </a:r>
            <a:endParaRPr lang="zh-CN" altLang="en-US" sz="1600" dirty="0" smtClean="0">
              <a:solidFill>
                <a:srgbClr val="115CB3"/>
              </a:solidFill>
              <a:latin typeface="Times New Roman" charset="0"/>
              <a:ea typeface="Times New Roman" charset="0"/>
              <a:cs typeface="Times New Roman" charset="0"/>
            </a:endParaRPr>
          </a:p>
          <a:p>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sz="1600" dirty="0" smtClean="0">
                <a:solidFill>
                  <a:srgbClr val="115CB3"/>
                </a:solidFill>
                <a:latin typeface="Times New Roman" charset="0"/>
                <a:ea typeface="Times New Roman" charset="0"/>
                <a:cs typeface="Times New Roman" charset="0"/>
              </a:rPr>
              <a:t>Christakis</a:t>
            </a:r>
            <a:r>
              <a:rPr lang="en-US" altLang="zh-CN" sz="1600" dirty="0" smtClean="0">
                <a:solidFill>
                  <a:srgbClr val="115CB3"/>
                </a:solidFill>
                <a:latin typeface="Times New Roman" charset="0"/>
                <a:ea typeface="Times New Roman" charset="0"/>
                <a:cs typeface="Times New Roman" charset="0"/>
              </a:rPr>
              <a:t>,</a:t>
            </a:r>
            <a:r>
              <a:rPr lang="zh-CN" altLang="en-US" sz="1600" dirty="0" smtClean="0">
                <a:solidFill>
                  <a:srgbClr val="115CB3"/>
                </a:solidFill>
                <a:latin typeface="Times New Roman" charset="0"/>
                <a:ea typeface="Times New Roman" charset="0"/>
                <a:cs typeface="Times New Roman" charset="0"/>
              </a:rPr>
              <a:t> </a:t>
            </a:r>
            <a:r>
              <a:rPr lang="en-US" sz="1600" dirty="0" smtClean="0">
                <a:solidFill>
                  <a:srgbClr val="115CB3"/>
                </a:solidFill>
                <a:latin typeface="Times New Roman" charset="0"/>
                <a:ea typeface="Times New Roman" charset="0"/>
                <a:cs typeface="Times New Roman" charset="0"/>
              </a:rPr>
              <a:t>Fowler</a:t>
            </a:r>
            <a:r>
              <a:rPr lang="en-US" altLang="zh-CN"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65" name="Picture 64"/>
          <p:cNvPicPr>
            <a:picLocks noChangeAspect="1"/>
          </p:cNvPicPr>
          <p:nvPr/>
        </p:nvPicPr>
        <p:blipFill>
          <a:blip r:embed="rId7"/>
          <a:stretch>
            <a:fillRect/>
          </a:stretch>
        </p:blipFill>
        <p:spPr>
          <a:xfrm>
            <a:off x="2209800" y="2743200"/>
            <a:ext cx="914400" cy="960120"/>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pic>
        <p:nvPicPr>
          <p:cNvPr id="67" name="Picture 66"/>
          <p:cNvPicPr>
            <a:picLocks noChangeAspect="1"/>
          </p:cNvPicPr>
          <p:nvPr/>
        </p:nvPicPr>
        <p:blipFill>
          <a:blip r:embed="rId8"/>
          <a:stretch>
            <a:fillRect/>
          </a:stretch>
        </p:blipFill>
        <p:spPr>
          <a:xfrm>
            <a:off x="5486400" y="1524000"/>
            <a:ext cx="1136073" cy="740819"/>
          </a:xfrm>
          <a:prstGeom prst="rect">
            <a:avLst/>
          </a:prstGeom>
          <a:ln w="25400">
            <a:solidFill>
              <a:srgbClr val="115CB3"/>
            </a:solidFill>
          </a:ln>
        </p:spPr>
      </p:pic>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857999" y="1487714"/>
            <a:ext cx="1676401" cy="798286"/>
          </a:xfrm>
          <a:prstGeom prst="rect">
            <a:avLst/>
          </a:prstGeom>
          <a:noFill/>
          <a:ln w="25400">
            <a:solidFill>
              <a:srgbClr val="115CB3"/>
            </a:solidFill>
          </a:ln>
        </p:spPr>
      </p:pic>
      <p:sp>
        <p:nvSpPr>
          <p:cNvPr id="5" name="Rectangle 4"/>
          <p:cNvSpPr/>
          <p:nvPr/>
        </p:nvSpPr>
        <p:spPr>
          <a:xfrm>
            <a:off x="76200" y="76200"/>
            <a:ext cx="9006840" cy="50292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 name="TextBox 5"/>
          <p:cNvSpPr txBox="1"/>
          <p:nvPr/>
        </p:nvSpPr>
        <p:spPr>
          <a:xfrm>
            <a:off x="0" y="101025"/>
            <a:ext cx="9144000" cy="584775"/>
          </a:xfrm>
          <a:prstGeom prst="rect">
            <a:avLst/>
          </a:prstGeom>
          <a:noFill/>
        </p:spPr>
        <p:txBody>
          <a:bodyPr wrap="square" rtlCol="0">
            <a:spAutoFit/>
          </a:bodyPr>
          <a:lstStyle/>
          <a:p>
            <a:pPr algn="ctr"/>
            <a:r>
              <a:rPr lang="en-US" altLang="zh-CN" sz="3200" dirty="0" smtClean="0"/>
              <a:t>1995:</a:t>
            </a:r>
            <a:r>
              <a:rPr lang="zh-CN" altLang="en-US" sz="3200" dirty="0" smtClean="0"/>
              <a:t> </a:t>
            </a:r>
            <a:r>
              <a:rPr lang="en-US" altLang="zh-CN" sz="3200" dirty="0" smtClean="0"/>
              <a:t>Structural</a:t>
            </a:r>
            <a:r>
              <a:rPr lang="zh-CN" altLang="en-US" sz="3200" dirty="0" smtClean="0"/>
              <a:t> </a:t>
            </a:r>
            <a:r>
              <a:rPr lang="en-US" altLang="zh-CN" sz="3200" dirty="0" smtClean="0"/>
              <a:t>Holes</a:t>
            </a:r>
            <a:endParaRPr lang="en-US" sz="3200" dirty="0"/>
          </a:p>
        </p:txBody>
      </p:sp>
      <p:sp>
        <p:nvSpPr>
          <p:cNvPr id="10" name="Rectangle 9"/>
          <p:cNvSpPr/>
          <p:nvPr/>
        </p:nvSpPr>
        <p:spPr>
          <a:xfrm>
            <a:off x="228600" y="4572000"/>
            <a:ext cx="8763000" cy="523220"/>
          </a:xfrm>
          <a:prstGeom prst="rect">
            <a:avLst/>
          </a:prstGeom>
        </p:spPr>
        <p:txBody>
          <a:bodyPr wrap="square">
            <a:spAutoFit/>
          </a:bodyPr>
          <a:lstStyle/>
          <a:p>
            <a:r>
              <a:rPr lang="en-US" sz="1400" dirty="0" smtClean="0">
                <a:latin typeface="Times New Roman" charset="0"/>
                <a:ea typeface="Times New Roman" charset="0"/>
                <a:cs typeface="Times New Roman" charset="0"/>
              </a:rPr>
              <a:t>Ronald </a:t>
            </a:r>
            <a:r>
              <a:rPr lang="en-US" sz="1400" dirty="0">
                <a:latin typeface="Times New Roman" charset="0"/>
                <a:ea typeface="Times New Roman" charset="0"/>
                <a:cs typeface="Times New Roman" charset="0"/>
              </a:rPr>
              <a:t>S</a:t>
            </a:r>
            <a:r>
              <a:rPr lang="en-US" sz="1400" dirty="0" smtClean="0">
                <a:latin typeface="Times New Roman" charset="0"/>
                <a:ea typeface="Times New Roman" charset="0"/>
                <a:cs typeface="Times New Roman" charset="0"/>
              </a:rPr>
              <a:t>.</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Burt</a:t>
            </a:r>
            <a:r>
              <a:rPr lang="en-US" sz="1400" dirty="0" smtClean="0">
                <a:latin typeface="Times New Roman" charset="0"/>
                <a:ea typeface="Times New Roman" charset="0"/>
                <a:cs typeface="Times New Roman" charset="0"/>
              </a:rPr>
              <a:t>.</a:t>
            </a:r>
            <a:r>
              <a:rPr lang="en-US" sz="1400" dirty="0">
                <a:latin typeface="Times New Roman" charset="0"/>
                <a:ea typeface="Times New Roman" charset="0"/>
                <a:cs typeface="Times New Roman" charset="0"/>
              </a:rPr>
              <a:t> </a:t>
            </a:r>
            <a:r>
              <a:rPr lang="en-US" sz="1400" i="1" dirty="0">
                <a:latin typeface="Times New Roman" charset="0"/>
                <a:ea typeface="Times New Roman" charset="0"/>
                <a:cs typeface="Times New Roman" charset="0"/>
              </a:rPr>
              <a:t>Structural Holes: The Social Structure of Competition</a:t>
            </a:r>
            <a:r>
              <a:rPr lang="en-US" sz="1400" dirty="0">
                <a:latin typeface="Times New Roman" charset="0"/>
                <a:ea typeface="Times New Roman" charset="0"/>
                <a:cs typeface="Times New Roman" charset="0"/>
              </a:rPr>
              <a:t>. Cambridge: Harvard University Press</a:t>
            </a:r>
            <a:r>
              <a:rPr lang="en-US" sz="1400" dirty="0" smtClean="0">
                <a:latin typeface="Times New Roman" charset="0"/>
                <a:ea typeface="Times New Roman" charset="0"/>
                <a:cs typeface="Times New Roman" charset="0"/>
              </a:rPr>
              <a:t>.</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1995</a:t>
            </a:r>
            <a:r>
              <a:rPr lang="en-US" sz="1400" dirty="0" smtClean="0">
                <a:latin typeface="Times New Roman" charset="0"/>
                <a:ea typeface="Times New Roman" charset="0"/>
                <a:cs typeface="Times New Roman" charset="0"/>
              </a:rPr>
              <a:t>. Cited by </a:t>
            </a:r>
            <a:r>
              <a:rPr lang="en-US" altLang="zh-CN" sz="1400" dirty="0" smtClean="0">
                <a:latin typeface="Times New Roman" charset="0"/>
                <a:ea typeface="Times New Roman" charset="0"/>
                <a:cs typeface="Times New Roman" charset="0"/>
              </a:rPr>
              <a:t>20207</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(as of May 2016) </a:t>
            </a:r>
            <a:endParaRPr lang="en-US" sz="1400" dirty="0">
              <a:latin typeface="Times New Roman" charset="0"/>
              <a:ea typeface="Times New Roman" charset="0"/>
              <a:cs typeface="Times New Roman" charset="0"/>
            </a:endParaRPr>
          </a:p>
        </p:txBody>
      </p:sp>
      <p:sp>
        <p:nvSpPr>
          <p:cNvPr id="11" name="Rectangle 10"/>
          <p:cNvSpPr/>
          <p:nvPr/>
        </p:nvSpPr>
        <p:spPr>
          <a:xfrm>
            <a:off x="76200" y="838200"/>
            <a:ext cx="8839200" cy="1785104"/>
          </a:xfrm>
          <a:prstGeom prst="rect">
            <a:avLst/>
          </a:prstGeom>
        </p:spPr>
        <p:txBody>
          <a:bodyPr wrap="square">
            <a:spAutoFit/>
          </a:bodyPr>
          <a:lstStyle/>
          <a:p>
            <a:pPr marL="342900" indent="-342900">
              <a:buFont typeface="Arial" charset="0"/>
              <a:buChar char="•"/>
            </a:pPr>
            <a:r>
              <a:rPr lang="en-US" sz="2200" dirty="0" smtClean="0">
                <a:latin typeface="Times New Roman" charset="0"/>
                <a:ea typeface="Times New Roman" charset="0"/>
                <a:cs typeface="Times New Roman" charset="0"/>
              </a:rPr>
              <a:t>“</a:t>
            </a:r>
            <a:r>
              <a:rPr lang="en-US" altLang="zh-CN" sz="2200" dirty="0" smtClean="0">
                <a:latin typeface="Times New Roman" charset="0"/>
                <a:ea typeface="Times New Roman" charset="0"/>
                <a:cs typeface="Times New Roman" charset="0"/>
              </a:rPr>
              <a:t>T</a:t>
            </a:r>
            <a:r>
              <a:rPr lang="en-US" sz="2200" dirty="0" smtClean="0">
                <a:latin typeface="Times New Roman" charset="0"/>
                <a:ea typeface="Times New Roman" charset="0"/>
                <a:cs typeface="Times New Roman" charset="0"/>
              </a:rPr>
              <a:t>he </a:t>
            </a:r>
            <a:r>
              <a:rPr lang="en-US" sz="2200" dirty="0">
                <a:latin typeface="Times New Roman" charset="0"/>
                <a:ea typeface="Times New Roman" charset="0"/>
                <a:cs typeface="Times New Roman" charset="0"/>
              </a:rPr>
              <a:t>position of a bridge between distinct groups allows him or her to transfer valuable information from one group to </a:t>
            </a:r>
            <a:r>
              <a:rPr lang="en-US" sz="2200" dirty="0" smtClean="0">
                <a:latin typeface="Times New Roman" charset="0"/>
                <a:ea typeface="Times New Roman" charset="0"/>
                <a:cs typeface="Times New Roman" charset="0"/>
              </a:rPr>
              <a:t>another</a:t>
            </a:r>
            <a:r>
              <a:rPr lang="en-US" altLang="zh-CN" sz="2200" dirty="0" smtClean="0">
                <a:latin typeface="Times New Roman" charset="0"/>
                <a:ea typeface="Times New Roman" charset="0"/>
                <a:cs typeface="Times New Roman" charset="0"/>
              </a:rPr>
              <a:t>.”</a:t>
            </a:r>
            <a:endParaRPr lang="zh-CN" altLang="en-US" sz="2200" dirty="0" smtClean="0">
              <a:latin typeface="Times New Roman" charset="0"/>
              <a:ea typeface="Times New Roman" charset="0"/>
              <a:cs typeface="Times New Roman" charset="0"/>
            </a:endParaRPr>
          </a:p>
          <a:p>
            <a:pPr marL="342900" indent="-342900">
              <a:buFont typeface="Arial" charset="0"/>
              <a:buChar char="•"/>
            </a:pPr>
            <a:endParaRPr lang="zh-CN" altLang="en-US" sz="2200" dirty="0" smtClean="0">
              <a:latin typeface="Times New Roman" charset="0"/>
              <a:ea typeface="Times New Roman" charset="0"/>
              <a:cs typeface="Times New Roman" charset="0"/>
            </a:endParaRPr>
          </a:p>
          <a:p>
            <a:pPr marL="342900" indent="-342900">
              <a:buFont typeface="Arial" charset="0"/>
              <a:buChar char="•"/>
            </a:pPr>
            <a:r>
              <a:rPr lang="en-US" altLang="zh-CN" sz="2200" dirty="0" smtClean="0">
                <a:latin typeface="Times New Roman" charset="0"/>
                <a:ea typeface="Times New Roman" charset="0"/>
                <a:cs typeface="Times New Roman" charset="0"/>
              </a:rPr>
              <a:t>“</a:t>
            </a:r>
            <a:r>
              <a:rPr lang="en-US" altLang="zh-CN" sz="2200" dirty="0">
                <a:latin typeface="Times New Roman" charset="0"/>
                <a:ea typeface="Times New Roman" charset="0"/>
                <a:cs typeface="Times New Roman" charset="0"/>
              </a:rPr>
              <a:t>T</a:t>
            </a:r>
            <a:r>
              <a:rPr lang="en-US" sz="2200" dirty="0" smtClean="0">
                <a:latin typeface="Times New Roman" charset="0"/>
                <a:ea typeface="Times New Roman" charset="0"/>
                <a:cs typeface="Times New Roman" charset="0"/>
              </a:rPr>
              <a:t>he </a:t>
            </a:r>
            <a:r>
              <a:rPr lang="en-US" sz="2200" dirty="0">
                <a:latin typeface="Times New Roman" charset="0"/>
                <a:ea typeface="Times New Roman" charset="0"/>
                <a:cs typeface="Times New Roman" charset="0"/>
              </a:rPr>
              <a:t>individual can combine all the ideas he or she receives from different sources and come up with the most innovative idea among </a:t>
            </a:r>
            <a:r>
              <a:rPr lang="en-US" sz="2200" dirty="0" smtClean="0">
                <a:latin typeface="Times New Roman" charset="0"/>
                <a:ea typeface="Times New Roman" charset="0"/>
                <a:cs typeface="Times New Roman" charset="0"/>
              </a:rPr>
              <a:t>all</a:t>
            </a:r>
            <a:r>
              <a:rPr lang="en-US" altLang="zh-CN" sz="2200" dirty="0" smtClean="0">
                <a:latin typeface="Times New Roman" charset="0"/>
                <a:ea typeface="Times New Roman" charset="0"/>
                <a:cs typeface="Times New Roman" charset="0"/>
              </a:rPr>
              <a:t>.”</a:t>
            </a:r>
            <a:endParaRPr lang="en-US" sz="2200" dirty="0" smtClean="0">
              <a:latin typeface="Times New Roman" charset="0"/>
              <a:ea typeface="Times New Roman" charset="0"/>
              <a:cs typeface="Times New Roman" charset="0"/>
            </a:endParaRPr>
          </a:p>
        </p:txBody>
      </p:sp>
      <p:pic>
        <p:nvPicPr>
          <p:cNvPr id="68" name="Picture 67"/>
          <p:cNvPicPr>
            <a:picLocks noChangeAspect="1"/>
          </p:cNvPicPr>
          <p:nvPr/>
        </p:nvPicPr>
        <p:blipFill>
          <a:blip r:embed="rId10"/>
          <a:stretch>
            <a:fillRect/>
          </a:stretch>
        </p:blipFill>
        <p:spPr>
          <a:xfrm>
            <a:off x="2209800" y="2667000"/>
            <a:ext cx="4191000" cy="1865731"/>
          </a:xfrm>
          <a:prstGeom prst="rect">
            <a:avLst/>
          </a:prstGeom>
          <a:ln w="25400">
            <a:noFill/>
          </a:ln>
        </p:spPr>
      </p:pic>
    </p:spTree>
    <p:extLst>
      <p:ext uri="{BB962C8B-B14F-4D97-AF65-F5344CB8AC3E}">
        <p14:creationId xmlns:p14="http://schemas.microsoft.com/office/powerpoint/2010/main" val="137041109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0600" y="2743200"/>
            <a:ext cx="4724400" cy="289310"/>
          </a:xfrm>
          <a:prstGeom prst="rect">
            <a:avLst/>
          </a:prstGeom>
        </p:spPr>
        <p:txBody>
          <a:bodyPr wrap="square">
            <a:spAutoFit/>
          </a:bodyPr>
          <a:lstStyle/>
          <a:p>
            <a:pPr>
              <a:lnSpc>
                <a:spcPct val="80000"/>
              </a:lnSpc>
            </a:pPr>
            <a:r>
              <a:rPr lang="en-US" sz="160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4" name="Rectangle 13"/>
          <p:cNvSpPr/>
          <p:nvPr/>
        </p:nvSpPr>
        <p:spPr>
          <a:xfrm>
            <a:off x="4800600" y="3048000"/>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Kempe,Kleinberg,Tardos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7000">
                  <a:srgbClr val="115CB3"/>
                </a:gs>
                <a:gs pos="28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133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4727448" y="1981200"/>
            <a:ext cx="1444752" cy="535531"/>
          </a:xfrm>
          <a:prstGeom prst="rect">
            <a:avLst/>
          </a:prstGeom>
          <a:noFill/>
        </p:spPr>
        <p:txBody>
          <a:bodyPr wrap="square" rtlCol="0">
            <a:spAutoFit/>
          </a:bodyPr>
          <a:lstStyle/>
          <a:p>
            <a:pPr>
              <a:lnSpc>
                <a:spcPct val="80000"/>
              </a:lnSpc>
            </a:pPr>
            <a:r>
              <a:rPr lang="en-US" altLang="zh-CN" dirty="0" smtClean="0">
                <a:solidFill>
                  <a:srgbClr val="115CB3"/>
                </a:solidFill>
                <a:latin typeface="Times New Roman" charset="0"/>
                <a:ea typeface="Times New Roman" charset="0"/>
                <a:cs typeface="Times New Roman" charset="0"/>
              </a:rPr>
              <a:t>2008</a:t>
            </a:r>
          </a:p>
          <a:p>
            <a:pPr>
              <a:lnSpc>
                <a:spcPct val="80000"/>
              </a:lnSpc>
            </a:pPr>
            <a:r>
              <a:rPr lang="en-US" dirty="0" smtClean="0">
                <a:solidFill>
                  <a:srgbClr val="115CB3"/>
                </a:solidFill>
                <a:latin typeface="Times New Roman" charset="0"/>
                <a:ea typeface="Times New Roman" charset="0"/>
                <a:cs typeface="Times New Roman" charset="0"/>
              </a:rPr>
              <a:t>2007</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743200"/>
            <a:ext cx="1007862" cy="914400"/>
          </a:xfrm>
          <a:prstGeom prst="rect">
            <a:avLst/>
          </a:prstGeom>
          <a:ln w="28575">
            <a:solidFill>
              <a:srgbClr val="C00000"/>
            </a:solidFill>
          </a:ln>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3" name="Rectangle 2"/>
          <p:cNvSpPr/>
          <p:nvPr/>
        </p:nvSpPr>
        <p:spPr>
          <a:xfrm>
            <a:off x="4800600" y="3440668"/>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530352" y="1929825"/>
            <a:ext cx="4149545" cy="584775"/>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Spread</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of</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Obesity,</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Smoking,</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Happiness</a:t>
            </a:r>
            <a:endParaRPr lang="zh-CN" altLang="en-US" sz="1600" dirty="0" smtClean="0">
              <a:solidFill>
                <a:srgbClr val="115CB3"/>
              </a:solidFill>
              <a:latin typeface="Times New Roman" charset="0"/>
              <a:ea typeface="Times New Roman" charset="0"/>
              <a:cs typeface="Times New Roman" charset="0"/>
            </a:endParaRPr>
          </a:p>
          <a:p>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sz="1600" dirty="0" smtClean="0">
                <a:solidFill>
                  <a:srgbClr val="115CB3"/>
                </a:solidFill>
                <a:latin typeface="Times New Roman" charset="0"/>
                <a:ea typeface="Times New Roman" charset="0"/>
                <a:cs typeface="Times New Roman" charset="0"/>
              </a:rPr>
              <a:t>Christakis</a:t>
            </a:r>
            <a:r>
              <a:rPr lang="en-US" altLang="zh-CN" sz="1600" dirty="0" smtClean="0">
                <a:solidFill>
                  <a:srgbClr val="115CB3"/>
                </a:solidFill>
                <a:latin typeface="Times New Roman" charset="0"/>
                <a:ea typeface="Times New Roman" charset="0"/>
                <a:cs typeface="Times New Roman" charset="0"/>
              </a:rPr>
              <a:t>,</a:t>
            </a:r>
            <a:r>
              <a:rPr lang="zh-CN" altLang="en-US" sz="1600" dirty="0" smtClean="0">
                <a:solidFill>
                  <a:srgbClr val="115CB3"/>
                </a:solidFill>
                <a:latin typeface="Times New Roman" charset="0"/>
                <a:ea typeface="Times New Roman" charset="0"/>
                <a:cs typeface="Times New Roman" charset="0"/>
              </a:rPr>
              <a:t> </a:t>
            </a:r>
            <a:r>
              <a:rPr lang="en-US" sz="1600" dirty="0" smtClean="0">
                <a:solidFill>
                  <a:srgbClr val="115CB3"/>
                </a:solidFill>
                <a:latin typeface="Times New Roman" charset="0"/>
                <a:ea typeface="Times New Roman" charset="0"/>
                <a:cs typeface="Times New Roman" charset="0"/>
              </a:rPr>
              <a:t>Fowler</a:t>
            </a:r>
            <a:r>
              <a:rPr lang="en-US" altLang="zh-CN"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8"/>
          <a:stretch>
            <a:fillRect/>
          </a:stretch>
        </p:blipFill>
        <p:spPr>
          <a:xfrm>
            <a:off x="457200" y="5334000"/>
            <a:ext cx="1371600" cy="610603"/>
          </a:xfrm>
          <a:prstGeom prst="rect">
            <a:avLst/>
          </a:prstGeom>
          <a:ln w="25400">
            <a:solidFill>
              <a:srgbClr val="C00000"/>
            </a:solidFill>
          </a:ln>
        </p:spPr>
      </p:pic>
      <p:pic>
        <p:nvPicPr>
          <p:cNvPr id="63" name="Picture 62"/>
          <p:cNvPicPr>
            <a:picLocks noChangeAspect="1"/>
          </p:cNvPicPr>
          <p:nvPr/>
        </p:nvPicPr>
        <p:blipFill>
          <a:blip r:embed="rId9"/>
          <a:stretch>
            <a:fillRect/>
          </a:stretch>
        </p:blipFill>
        <p:spPr>
          <a:xfrm>
            <a:off x="1295400" y="6096000"/>
            <a:ext cx="1524000" cy="585788"/>
          </a:xfrm>
          <a:prstGeom prst="rect">
            <a:avLst/>
          </a:prstGeom>
          <a:ln w="25400">
            <a:solidFill>
              <a:srgbClr val="C00000"/>
            </a:solidFill>
          </a:ln>
        </p:spPr>
      </p:pic>
      <p:pic>
        <p:nvPicPr>
          <p:cNvPr id="65" name="Picture 64"/>
          <p:cNvPicPr>
            <a:picLocks noChangeAspect="1"/>
          </p:cNvPicPr>
          <p:nvPr/>
        </p:nvPicPr>
        <p:blipFill>
          <a:blip r:embed="rId10"/>
          <a:stretch>
            <a:fillRect/>
          </a:stretch>
        </p:blipFill>
        <p:spPr>
          <a:xfrm>
            <a:off x="2209800" y="2743200"/>
            <a:ext cx="914400" cy="960120"/>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pic>
        <p:nvPicPr>
          <p:cNvPr id="67" name="Picture 66"/>
          <p:cNvPicPr>
            <a:picLocks noChangeAspect="1"/>
          </p:cNvPicPr>
          <p:nvPr/>
        </p:nvPicPr>
        <p:blipFill>
          <a:blip r:embed="rId11"/>
          <a:stretch>
            <a:fillRect/>
          </a:stretch>
        </p:blipFill>
        <p:spPr>
          <a:xfrm>
            <a:off x="5486400" y="1524000"/>
            <a:ext cx="1136073" cy="740819"/>
          </a:xfrm>
          <a:prstGeom prst="rect">
            <a:avLst/>
          </a:prstGeom>
          <a:ln w="25400">
            <a:solidFill>
              <a:srgbClr val="115CB3"/>
            </a:solidFill>
          </a:ln>
        </p:spPr>
      </p:pic>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12"/>
          <a:stretch>
            <a:fillRect/>
          </a:stretch>
        </p:blipFill>
        <p:spPr>
          <a:xfrm>
            <a:off x="6857999" y="1487714"/>
            <a:ext cx="1676401" cy="798286"/>
          </a:xfrm>
          <a:prstGeom prst="rect">
            <a:avLst/>
          </a:prstGeom>
          <a:noFill/>
          <a:ln w="25400">
            <a:solidFill>
              <a:srgbClr val="115CB3"/>
            </a:solidFill>
          </a:ln>
        </p:spPr>
      </p:pic>
      <p:sp>
        <p:nvSpPr>
          <p:cNvPr id="5" name="Rectangle 4"/>
          <p:cNvSpPr/>
          <p:nvPr/>
        </p:nvSpPr>
        <p:spPr>
          <a:xfrm>
            <a:off x="76200" y="76200"/>
            <a:ext cx="9006840" cy="5029200"/>
          </a:xfrm>
          <a:prstGeom prst="rect">
            <a:avLst/>
          </a:prstGeom>
          <a:solidFill>
            <a:schemeClr val="bg1">
              <a:alpha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 name="TextBox 5"/>
          <p:cNvSpPr txBox="1"/>
          <p:nvPr/>
        </p:nvSpPr>
        <p:spPr>
          <a:xfrm>
            <a:off x="0" y="1524000"/>
            <a:ext cx="9144000" cy="1569660"/>
          </a:xfrm>
          <a:prstGeom prst="rect">
            <a:avLst/>
          </a:prstGeom>
          <a:noFill/>
        </p:spPr>
        <p:txBody>
          <a:bodyPr wrap="square" rtlCol="0">
            <a:spAutoFit/>
          </a:bodyPr>
          <a:lstStyle/>
          <a:p>
            <a:pPr algn="ctr"/>
            <a:r>
              <a:rPr lang="en-US" altLang="zh-CN" sz="3200" b="1" dirty="0" smtClean="0">
                <a:solidFill>
                  <a:srgbClr val="C00000"/>
                </a:solidFill>
              </a:rPr>
              <a:t>The</a:t>
            </a:r>
            <a:r>
              <a:rPr lang="zh-CN" altLang="en-US" sz="3200" b="1" dirty="0" smtClean="0">
                <a:solidFill>
                  <a:srgbClr val="C00000"/>
                </a:solidFill>
              </a:rPr>
              <a:t> </a:t>
            </a:r>
            <a:r>
              <a:rPr lang="en-US" altLang="zh-CN" sz="3200" b="1" dirty="0" smtClean="0">
                <a:solidFill>
                  <a:srgbClr val="C00000"/>
                </a:solidFill>
              </a:rPr>
              <a:t>20</a:t>
            </a:r>
            <a:r>
              <a:rPr lang="en-US" altLang="zh-CN" sz="3200" b="1" baseline="30000" dirty="0" smtClean="0">
                <a:solidFill>
                  <a:srgbClr val="C00000"/>
                </a:solidFill>
              </a:rPr>
              <a:t>th</a:t>
            </a:r>
            <a:r>
              <a:rPr lang="zh-CN" altLang="en-US" sz="3200" b="1" dirty="0" smtClean="0">
                <a:solidFill>
                  <a:srgbClr val="C00000"/>
                </a:solidFill>
              </a:rPr>
              <a:t> </a:t>
            </a:r>
            <a:r>
              <a:rPr lang="en-US" altLang="zh-CN" sz="3200" b="1" dirty="0" smtClean="0">
                <a:solidFill>
                  <a:srgbClr val="C00000"/>
                </a:solidFill>
              </a:rPr>
              <a:t>Century:</a:t>
            </a:r>
            <a:endParaRPr lang="zh-CN" altLang="en-US" sz="3200" b="1" dirty="0" smtClean="0">
              <a:solidFill>
                <a:srgbClr val="C00000"/>
              </a:solidFill>
            </a:endParaRPr>
          </a:p>
          <a:p>
            <a:pPr algn="ctr"/>
            <a:endParaRPr lang="zh-CN" altLang="en-US" sz="3200" dirty="0" smtClean="0"/>
          </a:p>
          <a:p>
            <a:pPr algn="ctr"/>
            <a:r>
              <a:rPr lang="en-US" altLang="zh-CN" sz="3200" b="1" dirty="0" smtClean="0">
                <a:solidFill>
                  <a:srgbClr val="C00000"/>
                </a:solidFill>
              </a:rPr>
              <a:t>Sociology</a:t>
            </a:r>
            <a:r>
              <a:rPr lang="zh-CN" altLang="en-US" sz="3200" b="1" dirty="0" smtClean="0">
                <a:solidFill>
                  <a:srgbClr val="C00000"/>
                </a:solidFill>
              </a:rPr>
              <a:t> </a:t>
            </a:r>
            <a:r>
              <a:rPr lang="en-US" altLang="zh-CN" sz="3200" b="1" dirty="0" smtClean="0">
                <a:solidFill>
                  <a:srgbClr val="C00000"/>
                </a:solidFill>
              </a:rPr>
              <a:t>&amp;</a:t>
            </a:r>
            <a:r>
              <a:rPr lang="zh-CN" altLang="en-US" sz="3200" b="1" dirty="0" smtClean="0">
                <a:solidFill>
                  <a:srgbClr val="C00000"/>
                </a:solidFill>
              </a:rPr>
              <a:t> </a:t>
            </a:r>
            <a:r>
              <a:rPr lang="en-US" altLang="zh-CN" sz="3200" b="1" dirty="0" smtClean="0">
                <a:solidFill>
                  <a:srgbClr val="C00000"/>
                </a:solidFill>
              </a:rPr>
              <a:t>Anthropology</a:t>
            </a:r>
            <a:endParaRPr lang="en-US" sz="3200" b="1" dirty="0">
              <a:solidFill>
                <a:srgbClr val="C00000"/>
              </a:solidFill>
            </a:endParaRPr>
          </a:p>
        </p:txBody>
      </p:sp>
    </p:spTree>
    <p:extLst>
      <p:ext uri="{BB962C8B-B14F-4D97-AF65-F5344CB8AC3E}">
        <p14:creationId xmlns:p14="http://schemas.microsoft.com/office/powerpoint/2010/main" val="4311908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0600" y="2743200"/>
            <a:ext cx="4724400" cy="289310"/>
          </a:xfrm>
          <a:prstGeom prst="rect">
            <a:avLst/>
          </a:prstGeom>
        </p:spPr>
        <p:txBody>
          <a:bodyPr wrap="square">
            <a:spAutoFit/>
          </a:bodyPr>
          <a:lstStyle/>
          <a:p>
            <a:pPr>
              <a:lnSpc>
                <a:spcPct val="80000"/>
              </a:lnSpc>
            </a:pPr>
            <a:r>
              <a:rPr lang="en-US" sz="160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4" name="Rectangle 13"/>
          <p:cNvSpPr/>
          <p:nvPr/>
        </p:nvSpPr>
        <p:spPr>
          <a:xfrm>
            <a:off x="4800600" y="3048000"/>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Kempe,Kleinberg,Tardos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7000">
                  <a:srgbClr val="115CB3"/>
                </a:gs>
                <a:gs pos="28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133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4727448" y="1981200"/>
            <a:ext cx="1444752" cy="535531"/>
          </a:xfrm>
          <a:prstGeom prst="rect">
            <a:avLst/>
          </a:prstGeom>
          <a:noFill/>
        </p:spPr>
        <p:txBody>
          <a:bodyPr wrap="square" rtlCol="0">
            <a:spAutoFit/>
          </a:bodyPr>
          <a:lstStyle/>
          <a:p>
            <a:pPr>
              <a:lnSpc>
                <a:spcPct val="80000"/>
              </a:lnSpc>
            </a:pPr>
            <a:r>
              <a:rPr lang="en-US" altLang="zh-CN" dirty="0" smtClean="0">
                <a:solidFill>
                  <a:srgbClr val="115CB3"/>
                </a:solidFill>
                <a:latin typeface="Times New Roman" charset="0"/>
                <a:ea typeface="Times New Roman" charset="0"/>
                <a:cs typeface="Times New Roman" charset="0"/>
              </a:rPr>
              <a:t>2008</a:t>
            </a:r>
          </a:p>
          <a:p>
            <a:pPr>
              <a:lnSpc>
                <a:spcPct val="80000"/>
              </a:lnSpc>
            </a:pPr>
            <a:r>
              <a:rPr lang="en-US" dirty="0" smtClean="0">
                <a:solidFill>
                  <a:srgbClr val="115CB3"/>
                </a:solidFill>
                <a:latin typeface="Times New Roman" charset="0"/>
                <a:ea typeface="Times New Roman" charset="0"/>
                <a:cs typeface="Times New Roman" charset="0"/>
              </a:rPr>
              <a:t>2007</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4137046" cy="338554"/>
          </a:xfrm>
          <a:prstGeom prst="rect">
            <a:avLst/>
          </a:prstGeom>
        </p:spPr>
        <p:txBody>
          <a:bodyPr wrap="square">
            <a:spAutoFit/>
          </a:bodyPr>
          <a:lstStyle/>
          <a:p>
            <a:r>
              <a:rPr lang="en-US" sz="1600" b="1" dirty="0">
                <a:solidFill>
                  <a:srgbClr val="115CB3"/>
                </a:solidFill>
                <a:latin typeface="Times New Roman" charset="0"/>
                <a:ea typeface="Times New Roman" charset="0"/>
                <a:cs typeface="Times New Roman" charset="0"/>
              </a:rPr>
              <a:t>HITS [Kleinberg</a:t>
            </a:r>
            <a:r>
              <a:rPr lang="en-US" sz="1600" b="1" dirty="0" smtClean="0">
                <a:solidFill>
                  <a:srgbClr val="115CB3"/>
                </a:solidFill>
                <a:latin typeface="Times New Roman" charset="0"/>
                <a:ea typeface="Times New Roman" charset="0"/>
                <a:cs typeface="Times New Roman" charset="0"/>
              </a:rPr>
              <a:t>]&amp;PageRank </a:t>
            </a:r>
            <a:r>
              <a:rPr lang="en-US" sz="1600" b="1" dirty="0">
                <a:solidFill>
                  <a:srgbClr val="115CB3"/>
                </a:solidFill>
                <a:latin typeface="Times New Roman" charset="0"/>
                <a:ea typeface="Times New Roman" charset="0"/>
                <a:cs typeface="Times New Roman" charset="0"/>
              </a:rPr>
              <a:t>[</a:t>
            </a:r>
            <a:r>
              <a:rPr lang="en-US" sz="1600" b="1" dirty="0" err="1">
                <a:solidFill>
                  <a:srgbClr val="115CB3"/>
                </a:solidFill>
                <a:latin typeface="Times New Roman" charset="0"/>
                <a:ea typeface="Times New Roman" charset="0"/>
                <a:cs typeface="Times New Roman" charset="0"/>
              </a:rPr>
              <a:t>Brin&amp;Page</a:t>
            </a:r>
            <a:r>
              <a:rPr lang="en-US" sz="1600" b="1" dirty="0">
                <a:solidFill>
                  <a:srgbClr val="115CB3"/>
                </a:solidFill>
                <a:latin typeface="Times New Roman" charset="0"/>
                <a:ea typeface="Times New Roman" charset="0"/>
                <a:cs typeface="Times New Roman" charset="0"/>
              </a:rPr>
              <a:t>] </a:t>
            </a: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b="1" dirty="0" smtClean="0">
                <a:solidFill>
                  <a:srgbClr val="115CB3"/>
                </a:solidFill>
                <a:latin typeface="Times New Roman" charset="0"/>
                <a:ea typeface="Times New Roman" charset="0"/>
                <a:cs typeface="Times New Roman" charset="0"/>
              </a:rPr>
              <a:t>1997</a:t>
            </a:r>
            <a:endParaRPr lang="en-US" b="1"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743200"/>
            <a:ext cx="1007862" cy="914400"/>
          </a:xfrm>
          <a:prstGeom prst="rect">
            <a:avLst/>
          </a:prstGeom>
          <a:ln w="28575">
            <a:solidFill>
              <a:srgbClr val="C00000"/>
            </a:solidFill>
          </a:ln>
        </p:spPr>
      </p:pic>
      <p:sp>
        <p:nvSpPr>
          <p:cNvPr id="3" name="Rectangle 2"/>
          <p:cNvSpPr/>
          <p:nvPr/>
        </p:nvSpPr>
        <p:spPr>
          <a:xfrm>
            <a:off x="4800600" y="3440668"/>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530352" y="1929825"/>
            <a:ext cx="4149545" cy="584775"/>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Spread</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of</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Obesity,</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Smoking,</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Happiness</a:t>
            </a:r>
            <a:endParaRPr lang="zh-CN" altLang="en-US" sz="1600" dirty="0" smtClean="0">
              <a:solidFill>
                <a:srgbClr val="115CB3"/>
              </a:solidFill>
              <a:latin typeface="Times New Roman" charset="0"/>
              <a:ea typeface="Times New Roman" charset="0"/>
              <a:cs typeface="Times New Roman" charset="0"/>
            </a:endParaRPr>
          </a:p>
          <a:p>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sz="1600" dirty="0" smtClean="0">
                <a:solidFill>
                  <a:srgbClr val="115CB3"/>
                </a:solidFill>
                <a:latin typeface="Times New Roman" charset="0"/>
                <a:ea typeface="Times New Roman" charset="0"/>
                <a:cs typeface="Times New Roman" charset="0"/>
              </a:rPr>
              <a:t>Christakis</a:t>
            </a:r>
            <a:r>
              <a:rPr lang="en-US" altLang="zh-CN" sz="1600" dirty="0" smtClean="0">
                <a:solidFill>
                  <a:srgbClr val="115CB3"/>
                </a:solidFill>
                <a:latin typeface="Times New Roman" charset="0"/>
                <a:ea typeface="Times New Roman" charset="0"/>
                <a:cs typeface="Times New Roman" charset="0"/>
              </a:rPr>
              <a:t>,</a:t>
            </a:r>
            <a:r>
              <a:rPr lang="zh-CN" altLang="en-US" sz="1600" dirty="0" smtClean="0">
                <a:solidFill>
                  <a:srgbClr val="115CB3"/>
                </a:solidFill>
                <a:latin typeface="Times New Roman" charset="0"/>
                <a:ea typeface="Times New Roman" charset="0"/>
                <a:cs typeface="Times New Roman" charset="0"/>
              </a:rPr>
              <a:t> </a:t>
            </a:r>
            <a:r>
              <a:rPr lang="en-US" sz="1600" dirty="0" smtClean="0">
                <a:solidFill>
                  <a:srgbClr val="115CB3"/>
                </a:solidFill>
                <a:latin typeface="Times New Roman" charset="0"/>
                <a:ea typeface="Times New Roman" charset="0"/>
                <a:cs typeface="Times New Roman" charset="0"/>
              </a:rPr>
              <a:t>Fowler</a:t>
            </a:r>
            <a:r>
              <a:rPr lang="en-US" altLang="zh-CN"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5"/>
          <a:stretch>
            <a:fillRect/>
          </a:stretch>
        </p:blipFill>
        <p:spPr>
          <a:xfrm>
            <a:off x="457200" y="5334000"/>
            <a:ext cx="1371600" cy="610603"/>
          </a:xfrm>
          <a:prstGeom prst="rect">
            <a:avLst/>
          </a:prstGeom>
          <a:ln w="25400">
            <a:solidFill>
              <a:srgbClr val="C00000"/>
            </a:solidFill>
          </a:ln>
        </p:spPr>
      </p:pic>
      <p:pic>
        <p:nvPicPr>
          <p:cNvPr id="63" name="Picture 62"/>
          <p:cNvPicPr>
            <a:picLocks noChangeAspect="1"/>
          </p:cNvPicPr>
          <p:nvPr/>
        </p:nvPicPr>
        <p:blipFill>
          <a:blip r:embed="rId6"/>
          <a:stretch>
            <a:fillRect/>
          </a:stretch>
        </p:blipFill>
        <p:spPr>
          <a:xfrm>
            <a:off x="1295400" y="6096000"/>
            <a:ext cx="1524000" cy="585788"/>
          </a:xfrm>
          <a:prstGeom prst="rect">
            <a:avLst/>
          </a:prstGeom>
          <a:ln w="25400">
            <a:solidFill>
              <a:srgbClr val="C00000"/>
            </a:solidFill>
          </a:ln>
        </p:spPr>
      </p:pic>
      <p:pic>
        <p:nvPicPr>
          <p:cNvPr id="65" name="Picture 64"/>
          <p:cNvPicPr>
            <a:picLocks noChangeAspect="1"/>
          </p:cNvPicPr>
          <p:nvPr/>
        </p:nvPicPr>
        <p:blipFill>
          <a:blip r:embed="rId7"/>
          <a:stretch>
            <a:fillRect/>
          </a:stretch>
        </p:blipFill>
        <p:spPr>
          <a:xfrm>
            <a:off x="2209800" y="2743200"/>
            <a:ext cx="914400" cy="960120"/>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pic>
        <p:nvPicPr>
          <p:cNvPr id="67" name="Picture 66"/>
          <p:cNvPicPr>
            <a:picLocks noChangeAspect="1"/>
          </p:cNvPicPr>
          <p:nvPr/>
        </p:nvPicPr>
        <p:blipFill>
          <a:blip r:embed="rId8"/>
          <a:stretch>
            <a:fillRect/>
          </a:stretch>
        </p:blipFill>
        <p:spPr>
          <a:xfrm>
            <a:off x="5486400" y="1524000"/>
            <a:ext cx="1136073" cy="740819"/>
          </a:xfrm>
          <a:prstGeom prst="rect">
            <a:avLst/>
          </a:prstGeom>
          <a:ln w="25400">
            <a:solidFill>
              <a:srgbClr val="115CB3"/>
            </a:solidFill>
          </a:ln>
        </p:spPr>
      </p:pic>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857999" y="1487714"/>
            <a:ext cx="1676401" cy="798286"/>
          </a:xfrm>
          <a:prstGeom prst="rect">
            <a:avLst/>
          </a:prstGeom>
          <a:noFill/>
          <a:ln w="25400">
            <a:solidFill>
              <a:srgbClr val="115CB3"/>
            </a:solidFill>
          </a:ln>
        </p:spPr>
      </p:pic>
      <p:sp>
        <p:nvSpPr>
          <p:cNvPr id="5" name="Rectangle 4"/>
          <p:cNvSpPr/>
          <p:nvPr/>
        </p:nvSpPr>
        <p:spPr>
          <a:xfrm>
            <a:off x="76200" y="76200"/>
            <a:ext cx="9006840" cy="3886200"/>
          </a:xfrm>
          <a:prstGeom prst="rect">
            <a:avLst/>
          </a:prstGeom>
          <a:solidFill>
            <a:schemeClr val="bg1"/>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 name="TextBox 5"/>
          <p:cNvSpPr txBox="1"/>
          <p:nvPr/>
        </p:nvSpPr>
        <p:spPr>
          <a:xfrm>
            <a:off x="0" y="101025"/>
            <a:ext cx="9144000" cy="584775"/>
          </a:xfrm>
          <a:prstGeom prst="rect">
            <a:avLst/>
          </a:prstGeom>
          <a:noFill/>
        </p:spPr>
        <p:txBody>
          <a:bodyPr wrap="square" rtlCol="0">
            <a:spAutoFit/>
          </a:bodyPr>
          <a:lstStyle/>
          <a:p>
            <a:pPr algn="ctr"/>
            <a:r>
              <a:rPr lang="en-US" altLang="zh-CN" sz="3200" dirty="0" smtClean="0"/>
              <a:t>1997-1998:</a:t>
            </a:r>
            <a:r>
              <a:rPr lang="zh-CN" altLang="en-US" sz="3200" dirty="0" smtClean="0"/>
              <a:t> </a:t>
            </a:r>
            <a:r>
              <a:rPr lang="en-US" altLang="zh-CN" sz="3200" dirty="0" smtClean="0"/>
              <a:t>HITS</a:t>
            </a:r>
            <a:r>
              <a:rPr lang="zh-CN" altLang="en-US" sz="3200" dirty="0" smtClean="0"/>
              <a:t> </a:t>
            </a:r>
            <a:r>
              <a:rPr lang="en-US" altLang="zh-CN" sz="3200" dirty="0" smtClean="0"/>
              <a:t>and</a:t>
            </a:r>
            <a:r>
              <a:rPr lang="zh-CN" altLang="en-US" sz="3200" dirty="0" smtClean="0"/>
              <a:t> </a:t>
            </a:r>
            <a:r>
              <a:rPr lang="en-US" altLang="zh-CN" sz="3200" dirty="0" smtClean="0"/>
              <a:t>PageRank</a:t>
            </a:r>
            <a:endParaRPr lang="en-US" sz="3200" dirty="0"/>
          </a:p>
        </p:txBody>
      </p:sp>
      <p:sp>
        <p:nvSpPr>
          <p:cNvPr id="66" name="Rectangle 65"/>
          <p:cNvSpPr/>
          <p:nvPr/>
        </p:nvSpPr>
        <p:spPr>
          <a:xfrm>
            <a:off x="76200" y="5105400"/>
            <a:ext cx="9006840" cy="1676400"/>
          </a:xfrm>
          <a:prstGeom prst="rect">
            <a:avLst/>
          </a:prstGeom>
          <a:solidFill>
            <a:schemeClr val="bg1"/>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200" y="990600"/>
            <a:ext cx="3533246" cy="2209800"/>
          </a:xfrm>
          <a:prstGeom prst="rect">
            <a:avLst/>
          </a:prstGeom>
          <a:ln w="28575">
            <a:noFill/>
          </a:ln>
        </p:spPr>
      </p:pic>
      <p:pic>
        <p:nvPicPr>
          <p:cNvPr id="2" name="Picture 1"/>
          <p:cNvPicPr>
            <a:picLocks noChangeAspect="1"/>
          </p:cNvPicPr>
          <p:nvPr/>
        </p:nvPicPr>
        <p:blipFill>
          <a:blip r:embed="rId11"/>
          <a:stretch>
            <a:fillRect/>
          </a:stretch>
        </p:blipFill>
        <p:spPr>
          <a:xfrm>
            <a:off x="5486400" y="1143000"/>
            <a:ext cx="2438400" cy="1965959"/>
          </a:xfrm>
          <a:prstGeom prst="rect">
            <a:avLst/>
          </a:prstGeom>
        </p:spPr>
      </p:pic>
      <p:sp>
        <p:nvSpPr>
          <p:cNvPr id="10" name="Rectangle 9"/>
          <p:cNvSpPr/>
          <p:nvPr/>
        </p:nvSpPr>
        <p:spPr>
          <a:xfrm>
            <a:off x="190500" y="5334000"/>
            <a:ext cx="8763000" cy="1384995"/>
          </a:xfrm>
          <a:prstGeom prst="rect">
            <a:avLst/>
          </a:prstGeom>
        </p:spPr>
        <p:txBody>
          <a:bodyPr wrap="square">
            <a:spAutoFit/>
          </a:bodyPr>
          <a:lstStyle/>
          <a:p>
            <a:r>
              <a:rPr lang="en-US" altLang="zh-CN" sz="1400" dirty="0" smtClean="0">
                <a:latin typeface="Times New Roman" charset="0"/>
                <a:ea typeface="Times New Roman" charset="0"/>
                <a:cs typeface="Times New Roman" charset="0"/>
              </a:rPr>
              <a:t>1.</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Jon</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M.</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Kleinberg</a:t>
            </a:r>
            <a:r>
              <a:rPr lang="en-US" sz="1400" dirty="0" smtClean="0">
                <a:latin typeface="Times New Roman" charset="0"/>
                <a:ea typeface="Times New Roman" charset="0"/>
                <a:cs typeface="Times New Roman" charset="0"/>
              </a:rPr>
              <a:t>.</a:t>
            </a:r>
            <a:r>
              <a:rPr lang="en-US" sz="1400" dirty="0">
                <a:latin typeface="Times New Roman" charset="0"/>
                <a:ea typeface="Times New Roman" charset="0"/>
                <a:cs typeface="Times New Roman" charset="0"/>
              </a:rPr>
              <a:t> Authoritative sources in a hyperlinked environment</a:t>
            </a:r>
            <a:r>
              <a:rPr 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In</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ACM</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SODA</a:t>
            </a:r>
            <a:r>
              <a:rPr lang="en-US" sz="1400" dirty="0" smtClean="0">
                <a:latin typeface="Times New Roman" charset="0"/>
                <a:ea typeface="Times New Roman" charset="0"/>
                <a:cs typeface="Times New Roman" charset="0"/>
              </a:rPr>
              <a:t>, </a:t>
            </a:r>
            <a:r>
              <a:rPr lang="en-US" sz="1400" dirty="0">
                <a:latin typeface="Times New Roman" charset="0"/>
                <a:ea typeface="Times New Roman" charset="0"/>
                <a:cs typeface="Times New Roman" charset="0"/>
              </a:rPr>
              <a:t>1998. Extended version in Journal of the ACM </a:t>
            </a:r>
            <a:r>
              <a:rPr lang="en-US" sz="1400" dirty="0" smtClean="0">
                <a:latin typeface="Times New Roman" charset="0"/>
                <a:ea typeface="Times New Roman" charset="0"/>
                <a:cs typeface="Times New Roman" charset="0"/>
              </a:rPr>
              <a:t>46</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a:t>
            </a:r>
            <a:r>
              <a:rPr lang="en-US" sz="1400" dirty="0">
                <a:latin typeface="Times New Roman" charset="0"/>
                <a:ea typeface="Times New Roman" charset="0"/>
                <a:cs typeface="Times New Roman" charset="0"/>
              </a:rPr>
              <a:t>1999). </a:t>
            </a:r>
            <a:r>
              <a:rPr lang="en-US" altLang="zh-CN" sz="1400" dirty="0" smtClean="0">
                <a:latin typeface="Times New Roman" charset="0"/>
                <a:ea typeface="Times New Roman" charset="0"/>
                <a:cs typeface="Times New Roman" charset="0"/>
              </a:rPr>
              <a:t>Also</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at</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IBM </a:t>
            </a:r>
            <a:r>
              <a:rPr lang="en-US" sz="1400" dirty="0">
                <a:latin typeface="Times New Roman" charset="0"/>
                <a:ea typeface="Times New Roman" charset="0"/>
                <a:cs typeface="Times New Roman" charset="0"/>
              </a:rPr>
              <a:t>Research Report RJ 10076, May 1997. </a:t>
            </a:r>
            <a:r>
              <a:rPr lang="en-US" altLang="zh-CN" sz="1400" dirty="0" smtClean="0">
                <a:latin typeface="Times New Roman" charset="0"/>
                <a:ea typeface="Times New Roman" charset="0"/>
                <a:cs typeface="Times New Roman" charset="0"/>
              </a:rPr>
              <a:t>Cited</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by</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9896</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(as</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of</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May</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2016)</a:t>
            </a:r>
            <a:endParaRPr lang="zh-CN" altLang="en-US" sz="1400" dirty="0" smtClean="0">
              <a:latin typeface="Times New Roman" charset="0"/>
              <a:ea typeface="Times New Roman" charset="0"/>
              <a:cs typeface="Times New Roman" charset="0"/>
            </a:endParaRPr>
          </a:p>
          <a:p>
            <a:endParaRPr lang="zh-CN" altLang="en-US" sz="1400" dirty="0" smtClean="0">
              <a:latin typeface="Times New Roman" charset="0"/>
              <a:ea typeface="Times New Roman" charset="0"/>
              <a:cs typeface="Times New Roman" charset="0"/>
            </a:endParaRPr>
          </a:p>
          <a:p>
            <a:r>
              <a:rPr lang="en-US" altLang="zh-CN" sz="1400" dirty="0" smtClean="0">
                <a:latin typeface="Times New Roman" charset="0"/>
                <a:ea typeface="Times New Roman" charset="0"/>
                <a:cs typeface="Times New Roman" charset="0"/>
              </a:rPr>
              <a:t>2.</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Sergey</a:t>
            </a:r>
            <a:r>
              <a:rPr lang="zh-CN" altLang="en-US" sz="1400" dirty="0" smtClean="0">
                <a:latin typeface="Times New Roman" charset="0"/>
                <a:ea typeface="Times New Roman" charset="0"/>
                <a:cs typeface="Times New Roman" charset="0"/>
              </a:rPr>
              <a:t> </a:t>
            </a:r>
            <a:r>
              <a:rPr lang="en-US" altLang="zh-CN" sz="1400" dirty="0" err="1" smtClean="0">
                <a:latin typeface="Times New Roman" charset="0"/>
                <a:ea typeface="Times New Roman" charset="0"/>
                <a:cs typeface="Times New Roman" charset="0"/>
              </a:rPr>
              <a:t>Brin</a:t>
            </a:r>
            <a:r>
              <a:rPr lang="en-US" altLang="zh-CN" sz="1400" dirty="0" smtClean="0">
                <a:latin typeface="Times New Roman" charset="0"/>
                <a:ea typeface="Times New Roman" charset="0"/>
                <a:cs typeface="Times New Roman" charset="0"/>
              </a:rPr>
              <a:t>,</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Lawrence</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Page.</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The </a:t>
            </a:r>
            <a:r>
              <a:rPr lang="en-US" sz="1400" dirty="0">
                <a:latin typeface="Times New Roman" charset="0"/>
                <a:ea typeface="Times New Roman" charset="0"/>
                <a:cs typeface="Times New Roman" charset="0"/>
              </a:rPr>
              <a:t>anatomy of a large-scale </a:t>
            </a:r>
            <a:r>
              <a:rPr lang="en-US" sz="1400" dirty="0" err="1">
                <a:latin typeface="Times New Roman" charset="0"/>
                <a:ea typeface="Times New Roman" charset="0"/>
                <a:cs typeface="Times New Roman" charset="0"/>
              </a:rPr>
              <a:t>hypertextual</a:t>
            </a:r>
            <a:r>
              <a:rPr lang="en-US" sz="1400" dirty="0">
                <a:latin typeface="Times New Roman" charset="0"/>
                <a:ea typeface="Times New Roman" charset="0"/>
                <a:cs typeface="Times New Roman" charset="0"/>
              </a:rPr>
              <a:t> Web search </a:t>
            </a:r>
            <a:r>
              <a:rPr lang="en-US" sz="1400" dirty="0" smtClean="0">
                <a:latin typeface="Times New Roman" charset="0"/>
                <a:ea typeface="Times New Roman" charset="0"/>
                <a:cs typeface="Times New Roman" charset="0"/>
              </a:rPr>
              <a:t>engine</a:t>
            </a:r>
            <a:r>
              <a:rPr lang="en-US" altLang="zh-CN" sz="1400" dirty="0" smtClean="0">
                <a:latin typeface="Times New Roman" charset="0"/>
                <a:ea typeface="Times New Roman" charset="0"/>
                <a:cs typeface="Times New Roman" charset="0"/>
              </a:rPr>
              <a:t>.</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In</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WWW’07,</a:t>
            </a:r>
            <a:r>
              <a:rPr lang="zh-CN" altLang="en-US" sz="1400" dirty="0" smtClean="0">
                <a:latin typeface="Times New Roman" charset="0"/>
                <a:ea typeface="Times New Roman" charset="0"/>
                <a:cs typeface="Times New Roman" charset="0"/>
              </a:rPr>
              <a:t> </a:t>
            </a:r>
            <a:r>
              <a:rPr lang="en-US" sz="1400" dirty="0">
                <a:latin typeface="Times New Roman" charset="0"/>
                <a:ea typeface="Times New Roman" charset="0"/>
                <a:cs typeface="Times New Roman" charset="0"/>
              </a:rPr>
              <a:t>Pages </a:t>
            </a:r>
            <a:r>
              <a:rPr lang="en-US" sz="1400" dirty="0" smtClean="0">
                <a:latin typeface="Times New Roman" charset="0"/>
                <a:ea typeface="Times New Roman" charset="0"/>
                <a:cs typeface="Times New Roman" charset="0"/>
              </a:rPr>
              <a:t>107-117</a:t>
            </a:r>
            <a:r>
              <a:rPr lang="en-US" altLang="zh-CN" sz="1400" dirty="0" smtClean="0">
                <a:latin typeface="Times New Roman" charset="0"/>
                <a:ea typeface="Times New Roman" charset="0"/>
                <a:cs typeface="Times New Roman" charset="0"/>
              </a:rPr>
              <a:t>,1998.</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Cited</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by</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14618</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(as</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of</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May</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2016)</a:t>
            </a:r>
            <a:endParaRPr lang="en-US" sz="1400" dirty="0">
              <a:latin typeface="Times New Roman" charset="0"/>
              <a:ea typeface="Times New Roman" charset="0"/>
              <a:cs typeface="Times New Roman" charset="0"/>
            </a:endParaRPr>
          </a:p>
          <a:p>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75193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6"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0600" y="2743200"/>
            <a:ext cx="4724400" cy="289310"/>
          </a:xfrm>
          <a:prstGeom prst="rect">
            <a:avLst/>
          </a:prstGeom>
        </p:spPr>
        <p:txBody>
          <a:bodyPr wrap="square">
            <a:spAutoFit/>
          </a:bodyPr>
          <a:lstStyle/>
          <a:p>
            <a:pPr>
              <a:lnSpc>
                <a:spcPct val="80000"/>
              </a:lnSpc>
            </a:pPr>
            <a:r>
              <a:rPr lang="en-US" sz="160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4" name="Rectangle 13"/>
          <p:cNvSpPr/>
          <p:nvPr/>
        </p:nvSpPr>
        <p:spPr>
          <a:xfrm>
            <a:off x="4800600" y="3048000"/>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Kempe,Kleinberg,Tardos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7000">
                  <a:srgbClr val="115CB3"/>
                </a:gs>
                <a:gs pos="28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839688" cy="338554"/>
          </a:xfrm>
          <a:prstGeom prst="rect">
            <a:avLst/>
          </a:prstGeom>
        </p:spPr>
        <p:txBody>
          <a:bodyPr wrap="none">
            <a:spAutoFit/>
          </a:bodyPr>
          <a:lstStyle/>
          <a:p>
            <a:r>
              <a:rPr lang="en-US" sz="1600" b="1" dirty="0">
                <a:solidFill>
                  <a:srgbClr val="115CB3"/>
                </a:solidFill>
                <a:latin typeface="Times New Roman" charset="0"/>
                <a:ea typeface="Times New Roman" charset="0"/>
                <a:cs typeface="Times New Roman" charset="0"/>
              </a:rPr>
              <a:t>Small World </a:t>
            </a:r>
            <a:r>
              <a:rPr lang="en-US" sz="1600" b="1" dirty="0" smtClean="0">
                <a:solidFill>
                  <a:srgbClr val="115CB3"/>
                </a:solidFill>
                <a:latin typeface="Times New Roman" charset="0"/>
                <a:ea typeface="Times New Roman" charset="0"/>
                <a:cs typeface="Times New Roman" charset="0"/>
              </a:rPr>
              <a:t>[</a:t>
            </a:r>
            <a:r>
              <a:rPr lang="en-US" sz="1600" b="1" dirty="0">
                <a:solidFill>
                  <a:srgbClr val="115CB3"/>
                </a:solidFill>
                <a:latin typeface="Times New Roman" charset="0"/>
                <a:ea typeface="Times New Roman" charset="0"/>
                <a:cs typeface="Times New Roman" charset="0"/>
              </a:rPr>
              <a:t>Watts, </a:t>
            </a:r>
            <a:r>
              <a:rPr lang="en-US" sz="1600" b="1" dirty="0" err="1" smtClean="0">
                <a:solidFill>
                  <a:srgbClr val="115CB3"/>
                </a:solidFill>
                <a:latin typeface="Times New Roman" charset="0"/>
                <a:ea typeface="Times New Roman" charset="0"/>
                <a:cs typeface="Times New Roman" charset="0"/>
              </a:rPr>
              <a:t>Strogatz</a:t>
            </a:r>
            <a:r>
              <a:rPr lang="en-US" sz="1600" b="1" dirty="0" smtClean="0">
                <a:solidFill>
                  <a:srgbClr val="115CB3"/>
                </a:solidFill>
                <a:latin typeface="Times New Roman" charset="0"/>
                <a:ea typeface="Times New Roman" charset="0"/>
                <a:cs typeface="Times New Roman" charset="0"/>
              </a:rPr>
              <a:t>]</a:t>
            </a:r>
            <a:endParaRPr lang="en-US" sz="1600" b="1"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133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4727448" y="1981200"/>
            <a:ext cx="1444752" cy="535531"/>
          </a:xfrm>
          <a:prstGeom prst="rect">
            <a:avLst/>
          </a:prstGeom>
          <a:noFill/>
        </p:spPr>
        <p:txBody>
          <a:bodyPr wrap="square" rtlCol="0">
            <a:spAutoFit/>
          </a:bodyPr>
          <a:lstStyle/>
          <a:p>
            <a:pPr>
              <a:lnSpc>
                <a:spcPct val="80000"/>
              </a:lnSpc>
            </a:pPr>
            <a:r>
              <a:rPr lang="en-US" altLang="zh-CN" dirty="0" smtClean="0">
                <a:solidFill>
                  <a:srgbClr val="115CB3"/>
                </a:solidFill>
                <a:latin typeface="Times New Roman" charset="0"/>
                <a:ea typeface="Times New Roman" charset="0"/>
                <a:cs typeface="Times New Roman" charset="0"/>
              </a:rPr>
              <a:t>2008</a:t>
            </a:r>
          </a:p>
          <a:p>
            <a:pPr>
              <a:lnSpc>
                <a:spcPct val="80000"/>
              </a:lnSpc>
            </a:pPr>
            <a:r>
              <a:rPr lang="en-US" dirty="0" smtClean="0">
                <a:solidFill>
                  <a:srgbClr val="115CB3"/>
                </a:solidFill>
                <a:latin typeface="Times New Roman" charset="0"/>
                <a:ea typeface="Times New Roman" charset="0"/>
                <a:cs typeface="Times New Roman" charset="0"/>
              </a:rPr>
              <a:t>2007</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883152"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HITS [Kleinberg</a:t>
            </a:r>
            <a:r>
              <a:rPr lang="en-US" sz="1600" dirty="0" smtClean="0">
                <a:solidFill>
                  <a:srgbClr val="115CB3"/>
                </a:solidFill>
                <a:latin typeface="Times New Roman" charset="0"/>
                <a:ea typeface="Times New Roman" charset="0"/>
                <a:cs typeface="Times New Roman" charset="0"/>
              </a:rPr>
              <a:t>]&amp;PageRank </a:t>
            </a:r>
            <a:r>
              <a:rPr lang="en-US" sz="1600" dirty="0">
                <a:solidFill>
                  <a:srgbClr val="115CB3"/>
                </a:solidFill>
                <a:latin typeface="Times New Roman" charset="0"/>
                <a:ea typeface="Times New Roman" charset="0"/>
                <a:cs typeface="Times New Roman" charset="0"/>
              </a:rPr>
              <a:t>[</a:t>
            </a:r>
            <a:r>
              <a:rPr lang="en-US" sz="1600" dirty="0" err="1">
                <a:solidFill>
                  <a:srgbClr val="115CB3"/>
                </a:solidFill>
                <a:latin typeface="Times New Roman" charset="0"/>
                <a:ea typeface="Times New Roman" charset="0"/>
                <a:cs typeface="Times New Roman" charset="0"/>
              </a:rPr>
              <a:t>Brin&amp;Page</a:t>
            </a:r>
            <a:r>
              <a:rPr lang="en-US" sz="1600" dirty="0">
                <a:solidFill>
                  <a:srgbClr val="115CB3"/>
                </a:solidFill>
                <a:latin typeface="Times New Roman" charset="0"/>
                <a:ea typeface="Times New Roman" charset="0"/>
                <a:cs typeface="Times New Roman" charset="0"/>
              </a:rPr>
              <a:t>] </a:t>
            </a: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743200"/>
            <a:ext cx="1007862" cy="914400"/>
          </a:xfrm>
          <a:prstGeom prst="rect">
            <a:avLst/>
          </a:prstGeom>
          <a:ln w="28575">
            <a:solidFill>
              <a:srgbClr val="C00000"/>
            </a:solidFill>
          </a:ln>
        </p:spPr>
      </p:pic>
      <p:sp>
        <p:nvSpPr>
          <p:cNvPr id="3" name="Rectangle 2"/>
          <p:cNvSpPr/>
          <p:nvPr/>
        </p:nvSpPr>
        <p:spPr>
          <a:xfrm>
            <a:off x="4800600" y="3440668"/>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530352" y="1929825"/>
            <a:ext cx="4149545" cy="584775"/>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Spread</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of</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Obesity,</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Smoking,</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Happiness</a:t>
            </a:r>
            <a:endParaRPr lang="zh-CN" altLang="en-US" sz="1600" dirty="0" smtClean="0">
              <a:solidFill>
                <a:srgbClr val="115CB3"/>
              </a:solidFill>
              <a:latin typeface="Times New Roman" charset="0"/>
              <a:ea typeface="Times New Roman" charset="0"/>
              <a:cs typeface="Times New Roman" charset="0"/>
            </a:endParaRPr>
          </a:p>
          <a:p>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sz="1600" dirty="0" smtClean="0">
                <a:solidFill>
                  <a:srgbClr val="115CB3"/>
                </a:solidFill>
                <a:latin typeface="Times New Roman" charset="0"/>
                <a:ea typeface="Times New Roman" charset="0"/>
                <a:cs typeface="Times New Roman" charset="0"/>
              </a:rPr>
              <a:t>Christakis</a:t>
            </a:r>
            <a:r>
              <a:rPr lang="en-US" altLang="zh-CN" sz="1600" dirty="0" smtClean="0">
                <a:solidFill>
                  <a:srgbClr val="115CB3"/>
                </a:solidFill>
                <a:latin typeface="Times New Roman" charset="0"/>
                <a:ea typeface="Times New Roman" charset="0"/>
                <a:cs typeface="Times New Roman" charset="0"/>
              </a:rPr>
              <a:t>,</a:t>
            </a:r>
            <a:r>
              <a:rPr lang="zh-CN" altLang="en-US" sz="1600" dirty="0" smtClean="0">
                <a:solidFill>
                  <a:srgbClr val="115CB3"/>
                </a:solidFill>
                <a:latin typeface="Times New Roman" charset="0"/>
                <a:ea typeface="Times New Roman" charset="0"/>
                <a:cs typeface="Times New Roman" charset="0"/>
              </a:rPr>
              <a:t> </a:t>
            </a:r>
            <a:r>
              <a:rPr lang="en-US" sz="1600" dirty="0" smtClean="0">
                <a:solidFill>
                  <a:srgbClr val="115CB3"/>
                </a:solidFill>
                <a:latin typeface="Times New Roman" charset="0"/>
                <a:ea typeface="Times New Roman" charset="0"/>
                <a:cs typeface="Times New Roman" charset="0"/>
              </a:rPr>
              <a:t>Fowler</a:t>
            </a:r>
            <a:r>
              <a:rPr lang="en-US" altLang="zh-CN"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b="1" dirty="0" smtClean="0">
                <a:solidFill>
                  <a:srgbClr val="115CB3"/>
                </a:solidFill>
                <a:latin typeface="Times New Roman" charset="0"/>
                <a:ea typeface="Times New Roman" charset="0"/>
                <a:cs typeface="Times New Roman" charset="0"/>
              </a:rPr>
              <a:t>1998</a:t>
            </a:r>
            <a:endParaRPr lang="en-US" b="1"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5"/>
          <a:stretch>
            <a:fillRect/>
          </a:stretch>
        </p:blipFill>
        <p:spPr>
          <a:xfrm>
            <a:off x="457200" y="5334000"/>
            <a:ext cx="1371600" cy="610603"/>
          </a:xfrm>
          <a:prstGeom prst="rect">
            <a:avLst/>
          </a:prstGeom>
          <a:ln w="25400">
            <a:solidFill>
              <a:srgbClr val="C00000"/>
            </a:solidFill>
          </a:ln>
        </p:spPr>
      </p:pic>
      <p:pic>
        <p:nvPicPr>
          <p:cNvPr id="63" name="Picture 62"/>
          <p:cNvPicPr>
            <a:picLocks noChangeAspect="1"/>
          </p:cNvPicPr>
          <p:nvPr/>
        </p:nvPicPr>
        <p:blipFill>
          <a:blip r:embed="rId6"/>
          <a:stretch>
            <a:fillRect/>
          </a:stretch>
        </p:blipFill>
        <p:spPr>
          <a:xfrm>
            <a:off x="1295400" y="6096000"/>
            <a:ext cx="1524000" cy="585788"/>
          </a:xfrm>
          <a:prstGeom prst="rect">
            <a:avLst/>
          </a:prstGeom>
          <a:ln w="25400">
            <a:solidFill>
              <a:srgbClr val="C00000"/>
            </a:solidFill>
          </a:ln>
        </p:spPr>
      </p:pic>
      <p:pic>
        <p:nvPicPr>
          <p:cNvPr id="65" name="Picture 64"/>
          <p:cNvPicPr>
            <a:picLocks noChangeAspect="1"/>
          </p:cNvPicPr>
          <p:nvPr/>
        </p:nvPicPr>
        <p:blipFill>
          <a:blip r:embed="rId7"/>
          <a:stretch>
            <a:fillRect/>
          </a:stretch>
        </p:blipFill>
        <p:spPr>
          <a:xfrm>
            <a:off x="2209800" y="2743200"/>
            <a:ext cx="914400" cy="960120"/>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pic>
        <p:nvPicPr>
          <p:cNvPr id="67" name="Picture 66"/>
          <p:cNvPicPr>
            <a:picLocks noChangeAspect="1"/>
          </p:cNvPicPr>
          <p:nvPr/>
        </p:nvPicPr>
        <p:blipFill>
          <a:blip r:embed="rId8"/>
          <a:stretch>
            <a:fillRect/>
          </a:stretch>
        </p:blipFill>
        <p:spPr>
          <a:xfrm>
            <a:off x="5486400" y="1524000"/>
            <a:ext cx="1136073" cy="740819"/>
          </a:xfrm>
          <a:prstGeom prst="rect">
            <a:avLst/>
          </a:prstGeom>
          <a:ln w="25400">
            <a:solidFill>
              <a:srgbClr val="115CB3"/>
            </a:solidFill>
          </a:ln>
        </p:spPr>
      </p:pic>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857999" y="1487714"/>
            <a:ext cx="1676401" cy="798286"/>
          </a:xfrm>
          <a:prstGeom prst="rect">
            <a:avLst/>
          </a:prstGeom>
          <a:noFill/>
          <a:ln w="25400">
            <a:solidFill>
              <a:srgbClr val="115CB3"/>
            </a:solidFill>
          </a:ln>
        </p:spPr>
      </p:pic>
      <p:sp>
        <p:nvSpPr>
          <p:cNvPr id="5" name="Rectangle 4"/>
          <p:cNvSpPr/>
          <p:nvPr/>
        </p:nvSpPr>
        <p:spPr>
          <a:xfrm>
            <a:off x="76200" y="76200"/>
            <a:ext cx="9006840" cy="3886200"/>
          </a:xfrm>
          <a:prstGeom prst="rect">
            <a:avLst/>
          </a:prstGeom>
          <a:solidFill>
            <a:schemeClr val="bg1"/>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 name="TextBox 5"/>
          <p:cNvSpPr txBox="1"/>
          <p:nvPr/>
        </p:nvSpPr>
        <p:spPr>
          <a:xfrm>
            <a:off x="0" y="101025"/>
            <a:ext cx="9144000" cy="584775"/>
          </a:xfrm>
          <a:prstGeom prst="rect">
            <a:avLst/>
          </a:prstGeom>
          <a:noFill/>
        </p:spPr>
        <p:txBody>
          <a:bodyPr wrap="square" rtlCol="0">
            <a:spAutoFit/>
          </a:bodyPr>
          <a:lstStyle/>
          <a:p>
            <a:pPr algn="ctr"/>
            <a:r>
              <a:rPr lang="en-US" altLang="zh-CN" sz="3200" dirty="0" smtClean="0"/>
              <a:t>1998:</a:t>
            </a:r>
            <a:r>
              <a:rPr lang="zh-CN" altLang="en-US" sz="3200" dirty="0" smtClean="0"/>
              <a:t> </a:t>
            </a:r>
            <a:r>
              <a:rPr lang="en-US" altLang="zh-CN" sz="3200" dirty="0" smtClean="0"/>
              <a:t>Small</a:t>
            </a:r>
            <a:r>
              <a:rPr lang="zh-CN" altLang="en-US" sz="3200" dirty="0" smtClean="0"/>
              <a:t> </a:t>
            </a:r>
            <a:r>
              <a:rPr lang="en-US" altLang="zh-CN" sz="3200" dirty="0" smtClean="0"/>
              <a:t>World</a:t>
            </a:r>
            <a:endParaRPr lang="en-US" sz="3200" dirty="0"/>
          </a:p>
        </p:txBody>
      </p:sp>
      <p:sp>
        <p:nvSpPr>
          <p:cNvPr id="66" name="Rectangle 65"/>
          <p:cNvSpPr/>
          <p:nvPr/>
        </p:nvSpPr>
        <p:spPr>
          <a:xfrm>
            <a:off x="76200" y="5105400"/>
            <a:ext cx="9006840" cy="1676400"/>
          </a:xfrm>
          <a:prstGeom prst="rect">
            <a:avLst/>
          </a:prstGeom>
          <a:solidFill>
            <a:schemeClr val="bg1"/>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10" name="Rectangle 9"/>
          <p:cNvSpPr/>
          <p:nvPr/>
        </p:nvSpPr>
        <p:spPr>
          <a:xfrm>
            <a:off x="190500" y="5334000"/>
            <a:ext cx="8763000" cy="738664"/>
          </a:xfrm>
          <a:prstGeom prst="rect">
            <a:avLst/>
          </a:prstGeom>
        </p:spPr>
        <p:txBody>
          <a:bodyPr wrap="square">
            <a:spAutoFit/>
          </a:bodyPr>
          <a:lstStyle/>
          <a:p>
            <a:r>
              <a:rPr lang="en-US" altLang="zh-CN" sz="1400" dirty="0" smtClean="0">
                <a:latin typeface="Times New Roman" charset="0"/>
                <a:ea typeface="Times New Roman" charset="0"/>
                <a:cs typeface="Times New Roman" charset="0"/>
              </a:rPr>
              <a:t>Duncan</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Watts</a:t>
            </a:r>
            <a:r>
              <a:rPr lang="en-US" altLang="zh-CN" sz="1400" dirty="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Steven</a:t>
            </a:r>
            <a:r>
              <a:rPr lang="zh-CN" altLang="en-US" sz="1400" dirty="0" smtClean="0">
                <a:latin typeface="Times New Roman" charset="0"/>
                <a:ea typeface="Times New Roman" charset="0"/>
                <a:cs typeface="Times New Roman" charset="0"/>
              </a:rPr>
              <a:t> </a:t>
            </a:r>
            <a:r>
              <a:rPr lang="en-US" altLang="zh-CN" sz="1400" dirty="0" err="1" smtClean="0">
                <a:latin typeface="Times New Roman" charset="0"/>
                <a:ea typeface="Times New Roman" charset="0"/>
                <a:cs typeface="Times New Roman" charset="0"/>
              </a:rPr>
              <a:t>Strogatz</a:t>
            </a:r>
            <a:r>
              <a:rPr lang="en-US" altLang="zh-CN" sz="1400" dirty="0" smtClean="0">
                <a:latin typeface="Times New Roman" charset="0"/>
                <a:ea typeface="Times New Roman" charset="0"/>
                <a:cs typeface="Times New Roman" charset="0"/>
              </a:rPr>
              <a:t>. Collective </a:t>
            </a:r>
            <a:r>
              <a:rPr lang="en-US" altLang="zh-CN" sz="1400" dirty="0">
                <a:latin typeface="Times New Roman" charset="0"/>
                <a:ea typeface="Times New Roman" charset="0"/>
                <a:cs typeface="Times New Roman" charset="0"/>
              </a:rPr>
              <a:t>dynamics of </a:t>
            </a:r>
            <a:r>
              <a:rPr lang="en-US" altLang="zh-CN" sz="1400" dirty="0" smtClean="0">
                <a:latin typeface="Times New Roman" charset="0"/>
                <a:ea typeface="Times New Roman" charset="0"/>
                <a:cs typeface="Times New Roman" charset="0"/>
              </a:rPr>
              <a:t>‘small-world’ networks. </a:t>
            </a:r>
            <a:r>
              <a:rPr lang="en-US" altLang="zh-CN" sz="1400" dirty="0">
                <a:latin typeface="Times New Roman" charset="0"/>
                <a:ea typeface="Times New Roman" charset="0"/>
                <a:cs typeface="Times New Roman" charset="0"/>
              </a:rPr>
              <a:t>Nature 393 (6684): 440–442</a:t>
            </a:r>
            <a:r>
              <a:rPr lang="en-US" altLang="zh-CN" sz="1400" dirty="0" smtClean="0">
                <a:latin typeface="Times New Roman" charset="0"/>
                <a:ea typeface="Times New Roman" charset="0"/>
                <a:cs typeface="Times New Roman" charset="0"/>
              </a:rPr>
              <a:t>.</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Cited</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by</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29044</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(as</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of</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May</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2016)</a:t>
            </a:r>
            <a:endParaRPr lang="zh-CN" altLang="en-US" sz="1400" dirty="0" smtClean="0">
              <a:latin typeface="Times New Roman" charset="0"/>
              <a:ea typeface="Times New Roman" charset="0"/>
              <a:cs typeface="Times New Roman" charset="0"/>
            </a:endParaRPr>
          </a:p>
          <a:p>
            <a:endParaRPr lang="en-US" sz="1400" dirty="0">
              <a:latin typeface="Times New Roman" charset="0"/>
              <a:ea typeface="Times New Roman" charset="0"/>
              <a:cs typeface="Times New Roman" charset="0"/>
            </a:endParaRPr>
          </a:p>
        </p:txBody>
      </p:sp>
      <p:pic>
        <p:nvPicPr>
          <p:cNvPr id="68" name="Picture 6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867400" y="685800"/>
            <a:ext cx="3124200" cy="3124200"/>
          </a:xfrm>
          <a:prstGeom prst="ellipse">
            <a:avLst/>
          </a:prstGeom>
          <a:ln w="28575">
            <a:noFill/>
          </a:ln>
        </p:spPr>
      </p:pic>
      <p:sp>
        <p:nvSpPr>
          <p:cNvPr id="11" name="Rectangle 10"/>
          <p:cNvSpPr/>
          <p:nvPr/>
        </p:nvSpPr>
        <p:spPr>
          <a:xfrm>
            <a:off x="914400" y="1447800"/>
            <a:ext cx="4572000" cy="1323439"/>
          </a:xfrm>
          <a:prstGeom prst="rect">
            <a:avLst/>
          </a:prstGeom>
        </p:spPr>
        <p:txBody>
          <a:bodyPr>
            <a:spAutoFit/>
          </a:bodyPr>
          <a:lstStyle/>
          <a:p>
            <a:r>
              <a:rPr lang="en-US" altLang="zh-CN" sz="2800" dirty="0" smtClean="0">
                <a:latin typeface="Times New Roman" charset="0"/>
                <a:ea typeface="Times New Roman" charset="0"/>
                <a:cs typeface="Times New Roman" charset="0"/>
              </a:rPr>
              <a:t>Small-World</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Properties:</a:t>
            </a:r>
            <a:r>
              <a:rPr lang="zh-CN" altLang="en-US" sz="2800" dirty="0" smtClean="0">
                <a:latin typeface="Times New Roman" charset="0"/>
                <a:ea typeface="Times New Roman" charset="0"/>
                <a:cs typeface="Times New Roman" charset="0"/>
              </a:rPr>
              <a:t>  </a:t>
            </a:r>
          </a:p>
          <a:p>
            <a:r>
              <a:rPr lang="zh-CN" altLang="en-US" sz="28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1.</a:t>
            </a:r>
            <a:r>
              <a:rPr lang="zh-CN" altLang="en-US" sz="2400"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short </a:t>
            </a:r>
            <a:r>
              <a:rPr lang="en-US" sz="2400" dirty="0">
                <a:latin typeface="Times New Roman" charset="0"/>
                <a:ea typeface="Times New Roman" charset="0"/>
                <a:cs typeface="Times New Roman" charset="0"/>
              </a:rPr>
              <a:t>average path lengths </a:t>
            </a:r>
            <a:endParaRPr lang="zh-CN" altLang="en-US" sz="2400" dirty="0">
              <a:latin typeface="Times New Roman" charset="0"/>
              <a:ea typeface="Times New Roman" charset="0"/>
              <a:cs typeface="Times New Roman" charset="0"/>
            </a:endParaRPr>
          </a:p>
          <a:p>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2.</a:t>
            </a:r>
            <a:r>
              <a:rPr lang="zh-CN" altLang="en-US" sz="2400"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high clustering</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coefficients</a:t>
            </a: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84311853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0600" y="2743200"/>
            <a:ext cx="4724400" cy="289310"/>
          </a:xfrm>
          <a:prstGeom prst="rect">
            <a:avLst/>
          </a:prstGeom>
        </p:spPr>
        <p:txBody>
          <a:bodyPr wrap="square">
            <a:spAutoFit/>
          </a:bodyPr>
          <a:lstStyle/>
          <a:p>
            <a:pPr>
              <a:lnSpc>
                <a:spcPct val="80000"/>
              </a:lnSpc>
            </a:pPr>
            <a:r>
              <a:rPr lang="en-US" sz="160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4" name="Rectangle 13"/>
          <p:cNvSpPr/>
          <p:nvPr/>
        </p:nvSpPr>
        <p:spPr>
          <a:xfrm>
            <a:off x="4800600" y="3048000"/>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Kempe,Kleinberg,Tardos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66626" cy="289310"/>
          </a:xfrm>
          <a:prstGeom prst="rect">
            <a:avLst/>
          </a:prstGeom>
        </p:spPr>
        <p:txBody>
          <a:bodyPr wrap="none">
            <a:spAutoFit/>
          </a:bodyPr>
          <a:lstStyle/>
          <a:p>
            <a:pPr>
              <a:lnSpc>
                <a:spcPct val="80000"/>
              </a:lnSpc>
            </a:pPr>
            <a:r>
              <a:rPr lang="en-US" sz="1600" b="1" dirty="0">
                <a:solidFill>
                  <a:srgbClr val="115CB3"/>
                </a:solidFill>
                <a:latin typeface="Times New Roman" charset="0"/>
                <a:ea typeface="Times New Roman" charset="0"/>
                <a:cs typeface="Times New Roman" charset="0"/>
              </a:rPr>
              <a:t>Scale </a:t>
            </a:r>
            <a:r>
              <a:rPr lang="en-US" sz="1600" b="1" dirty="0" smtClean="0">
                <a:solidFill>
                  <a:srgbClr val="115CB3"/>
                </a:solidFill>
                <a:latin typeface="Times New Roman" charset="0"/>
                <a:ea typeface="Times New Roman" charset="0"/>
                <a:cs typeface="Times New Roman" charset="0"/>
              </a:rPr>
              <a:t>Free </a:t>
            </a:r>
            <a:r>
              <a:rPr lang="en-US" sz="1500" b="1" dirty="0" smtClean="0">
                <a:solidFill>
                  <a:srgbClr val="115CB3"/>
                </a:solidFill>
                <a:latin typeface="Times New Roman" charset="0"/>
                <a:ea typeface="Times New Roman" charset="0"/>
                <a:cs typeface="Times New Roman" charset="0"/>
              </a:rPr>
              <a:t>[</a:t>
            </a:r>
            <a:r>
              <a:rPr lang="en-US" sz="1500" b="1" dirty="0" err="1" smtClean="0">
                <a:solidFill>
                  <a:srgbClr val="115CB3"/>
                </a:solidFill>
                <a:latin typeface="Times New Roman" charset="0"/>
                <a:ea typeface="Times New Roman" charset="0"/>
                <a:cs typeface="Times New Roman" charset="0"/>
              </a:rPr>
              <a:t>Barabási,Albert</a:t>
            </a:r>
            <a:r>
              <a:rPr lang="en-US" sz="1500" b="1" dirty="0" smtClean="0">
                <a:solidFill>
                  <a:srgbClr val="115CB3"/>
                </a:solidFill>
                <a:latin typeface="Times New Roman" charset="0"/>
                <a:ea typeface="Times New Roman" charset="0"/>
                <a:cs typeface="Times New Roman" charset="0"/>
              </a:rPr>
              <a:t> &amp; </a:t>
            </a:r>
            <a:r>
              <a:rPr lang="en-US" sz="1500" b="1" dirty="0" err="1" smtClean="0">
                <a:solidFill>
                  <a:srgbClr val="115CB3"/>
                </a:solidFill>
                <a:latin typeface="Times New Roman" charset="0"/>
                <a:ea typeface="Times New Roman" charset="0"/>
                <a:cs typeface="Times New Roman" charset="0"/>
              </a:rPr>
              <a:t>Faloutsos</a:t>
            </a:r>
            <a:r>
              <a:rPr lang="en-US" sz="1500" b="1" dirty="0" smtClean="0">
                <a:solidFill>
                  <a:srgbClr val="115CB3"/>
                </a:solidFill>
                <a:latin typeface="Times New Roman" charset="0"/>
                <a:ea typeface="Times New Roman" charset="0"/>
                <a:cs typeface="Times New Roman" charset="0"/>
              </a:rPr>
              <a:t> et al.]</a:t>
            </a:r>
            <a:endParaRPr lang="en-US" sz="1500" b="1"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7000">
                  <a:srgbClr val="115CB3"/>
                </a:gs>
                <a:gs pos="28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133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4727448" y="1981200"/>
            <a:ext cx="1444752" cy="535531"/>
          </a:xfrm>
          <a:prstGeom prst="rect">
            <a:avLst/>
          </a:prstGeom>
          <a:noFill/>
        </p:spPr>
        <p:txBody>
          <a:bodyPr wrap="square" rtlCol="0">
            <a:spAutoFit/>
          </a:bodyPr>
          <a:lstStyle/>
          <a:p>
            <a:pPr>
              <a:lnSpc>
                <a:spcPct val="80000"/>
              </a:lnSpc>
            </a:pPr>
            <a:r>
              <a:rPr lang="en-US" altLang="zh-CN" dirty="0" smtClean="0">
                <a:solidFill>
                  <a:srgbClr val="115CB3"/>
                </a:solidFill>
                <a:latin typeface="Times New Roman" charset="0"/>
                <a:ea typeface="Times New Roman" charset="0"/>
                <a:cs typeface="Times New Roman" charset="0"/>
              </a:rPr>
              <a:t>2008</a:t>
            </a:r>
          </a:p>
          <a:p>
            <a:pPr>
              <a:lnSpc>
                <a:spcPct val="80000"/>
              </a:lnSpc>
            </a:pPr>
            <a:r>
              <a:rPr lang="en-US" dirty="0" smtClean="0">
                <a:solidFill>
                  <a:srgbClr val="115CB3"/>
                </a:solidFill>
                <a:latin typeface="Times New Roman" charset="0"/>
                <a:ea typeface="Times New Roman" charset="0"/>
                <a:cs typeface="Times New Roman" charset="0"/>
              </a:rPr>
              <a:t>2007</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HITS [Kleinberg]&amp;PageRank [</a:t>
            </a:r>
            <a:r>
              <a:rPr lang="en-US" sz="1600" dirty="0" err="1">
                <a:solidFill>
                  <a:srgbClr val="115CB3"/>
                </a:solidFill>
                <a:latin typeface="Times New Roman" charset="0"/>
                <a:ea typeface="Times New Roman" charset="0"/>
                <a:cs typeface="Times New Roman" charset="0"/>
              </a:rPr>
              <a:t>Brin&amp;Page</a:t>
            </a:r>
            <a:r>
              <a:rPr lang="en-US" sz="1600" dirty="0">
                <a:solidFill>
                  <a:srgbClr val="115CB3"/>
                </a:solidFill>
                <a:latin typeface="Times New Roman" charset="0"/>
                <a:ea typeface="Times New Roman" charset="0"/>
                <a:cs typeface="Times New Roman" charset="0"/>
              </a:rPr>
              <a:t>] </a:t>
            </a: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743200"/>
            <a:ext cx="1007862" cy="914400"/>
          </a:xfrm>
          <a:prstGeom prst="rect">
            <a:avLst/>
          </a:prstGeom>
          <a:ln w="28575">
            <a:solidFill>
              <a:srgbClr val="C00000"/>
            </a:solidFill>
          </a:ln>
        </p:spPr>
      </p:pic>
      <p:sp>
        <p:nvSpPr>
          <p:cNvPr id="3" name="Rectangle 2"/>
          <p:cNvSpPr/>
          <p:nvPr/>
        </p:nvSpPr>
        <p:spPr>
          <a:xfrm>
            <a:off x="4800600" y="3440668"/>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530352" y="1929825"/>
            <a:ext cx="4149545" cy="584775"/>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Spread</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of</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Obesity,</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Smoking,</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Happiness</a:t>
            </a:r>
            <a:endParaRPr lang="zh-CN" altLang="en-US" sz="1600" dirty="0" smtClean="0">
              <a:solidFill>
                <a:srgbClr val="115CB3"/>
              </a:solidFill>
              <a:latin typeface="Times New Roman" charset="0"/>
              <a:ea typeface="Times New Roman" charset="0"/>
              <a:cs typeface="Times New Roman" charset="0"/>
            </a:endParaRPr>
          </a:p>
          <a:p>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sz="1600" dirty="0" smtClean="0">
                <a:solidFill>
                  <a:srgbClr val="115CB3"/>
                </a:solidFill>
                <a:latin typeface="Times New Roman" charset="0"/>
                <a:ea typeface="Times New Roman" charset="0"/>
                <a:cs typeface="Times New Roman" charset="0"/>
              </a:rPr>
              <a:t>Christakis</a:t>
            </a:r>
            <a:r>
              <a:rPr lang="en-US" altLang="zh-CN" sz="1600" dirty="0" smtClean="0">
                <a:solidFill>
                  <a:srgbClr val="115CB3"/>
                </a:solidFill>
                <a:latin typeface="Times New Roman" charset="0"/>
                <a:ea typeface="Times New Roman" charset="0"/>
                <a:cs typeface="Times New Roman" charset="0"/>
              </a:rPr>
              <a:t>,</a:t>
            </a:r>
            <a:r>
              <a:rPr lang="zh-CN" altLang="en-US" sz="1600" dirty="0" smtClean="0">
                <a:solidFill>
                  <a:srgbClr val="115CB3"/>
                </a:solidFill>
                <a:latin typeface="Times New Roman" charset="0"/>
                <a:ea typeface="Times New Roman" charset="0"/>
                <a:cs typeface="Times New Roman" charset="0"/>
              </a:rPr>
              <a:t> </a:t>
            </a:r>
            <a:r>
              <a:rPr lang="en-US" sz="1600" dirty="0" smtClean="0">
                <a:solidFill>
                  <a:srgbClr val="115CB3"/>
                </a:solidFill>
                <a:latin typeface="Times New Roman" charset="0"/>
                <a:ea typeface="Times New Roman" charset="0"/>
                <a:cs typeface="Times New Roman" charset="0"/>
              </a:rPr>
              <a:t>Fowler</a:t>
            </a:r>
            <a:r>
              <a:rPr lang="en-US" altLang="zh-CN"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b="1" dirty="0" smtClean="0">
                <a:solidFill>
                  <a:srgbClr val="115CB3"/>
                </a:solidFill>
                <a:latin typeface="Times New Roman" charset="0"/>
                <a:ea typeface="Times New Roman" charset="0"/>
                <a:cs typeface="Times New Roman" charset="0"/>
              </a:rPr>
              <a:t>1999</a:t>
            </a:r>
            <a:endParaRPr lang="en-US" b="1"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5"/>
          <a:stretch>
            <a:fillRect/>
          </a:stretch>
        </p:blipFill>
        <p:spPr>
          <a:xfrm>
            <a:off x="457200" y="5334000"/>
            <a:ext cx="1371600" cy="610603"/>
          </a:xfrm>
          <a:prstGeom prst="rect">
            <a:avLst/>
          </a:prstGeom>
          <a:ln w="25400">
            <a:solidFill>
              <a:srgbClr val="C00000"/>
            </a:solidFill>
          </a:ln>
        </p:spPr>
      </p:pic>
      <p:pic>
        <p:nvPicPr>
          <p:cNvPr id="63" name="Picture 62"/>
          <p:cNvPicPr>
            <a:picLocks noChangeAspect="1"/>
          </p:cNvPicPr>
          <p:nvPr/>
        </p:nvPicPr>
        <p:blipFill>
          <a:blip r:embed="rId6"/>
          <a:stretch>
            <a:fillRect/>
          </a:stretch>
        </p:blipFill>
        <p:spPr>
          <a:xfrm>
            <a:off x="1295400" y="6096000"/>
            <a:ext cx="1524000" cy="585788"/>
          </a:xfrm>
          <a:prstGeom prst="rect">
            <a:avLst/>
          </a:prstGeom>
          <a:ln w="25400">
            <a:solidFill>
              <a:srgbClr val="C00000"/>
            </a:solidFill>
          </a:ln>
        </p:spPr>
      </p:pic>
      <p:pic>
        <p:nvPicPr>
          <p:cNvPr id="65" name="Picture 64"/>
          <p:cNvPicPr>
            <a:picLocks noChangeAspect="1"/>
          </p:cNvPicPr>
          <p:nvPr/>
        </p:nvPicPr>
        <p:blipFill>
          <a:blip r:embed="rId7"/>
          <a:stretch>
            <a:fillRect/>
          </a:stretch>
        </p:blipFill>
        <p:spPr>
          <a:xfrm>
            <a:off x="2209800" y="2743200"/>
            <a:ext cx="914400" cy="960120"/>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pic>
        <p:nvPicPr>
          <p:cNvPr id="67" name="Picture 66"/>
          <p:cNvPicPr>
            <a:picLocks noChangeAspect="1"/>
          </p:cNvPicPr>
          <p:nvPr/>
        </p:nvPicPr>
        <p:blipFill>
          <a:blip r:embed="rId8"/>
          <a:stretch>
            <a:fillRect/>
          </a:stretch>
        </p:blipFill>
        <p:spPr>
          <a:xfrm>
            <a:off x="5486400" y="1524000"/>
            <a:ext cx="1136073" cy="740819"/>
          </a:xfrm>
          <a:prstGeom prst="rect">
            <a:avLst/>
          </a:prstGeom>
          <a:ln w="25400">
            <a:solidFill>
              <a:srgbClr val="115CB3"/>
            </a:solidFill>
          </a:ln>
        </p:spPr>
      </p:pic>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857999" y="1487714"/>
            <a:ext cx="1676401" cy="798286"/>
          </a:xfrm>
          <a:prstGeom prst="rect">
            <a:avLst/>
          </a:prstGeom>
          <a:noFill/>
          <a:ln w="25400">
            <a:solidFill>
              <a:srgbClr val="115CB3"/>
            </a:solidFill>
          </a:ln>
        </p:spPr>
      </p:pic>
      <p:sp>
        <p:nvSpPr>
          <p:cNvPr id="5" name="Rectangle 4"/>
          <p:cNvSpPr/>
          <p:nvPr/>
        </p:nvSpPr>
        <p:spPr>
          <a:xfrm>
            <a:off x="76200" y="76200"/>
            <a:ext cx="9006840" cy="3886200"/>
          </a:xfrm>
          <a:prstGeom prst="rect">
            <a:avLst/>
          </a:prstGeom>
          <a:solidFill>
            <a:schemeClr val="bg1"/>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 name="TextBox 5"/>
          <p:cNvSpPr txBox="1"/>
          <p:nvPr/>
        </p:nvSpPr>
        <p:spPr>
          <a:xfrm>
            <a:off x="0" y="101025"/>
            <a:ext cx="9144000" cy="584775"/>
          </a:xfrm>
          <a:prstGeom prst="rect">
            <a:avLst/>
          </a:prstGeom>
          <a:noFill/>
        </p:spPr>
        <p:txBody>
          <a:bodyPr wrap="square" rtlCol="0">
            <a:spAutoFit/>
          </a:bodyPr>
          <a:lstStyle/>
          <a:p>
            <a:pPr algn="ctr"/>
            <a:r>
              <a:rPr lang="en-US" altLang="zh-CN" sz="3200" dirty="0" smtClean="0"/>
              <a:t>1999:</a:t>
            </a:r>
            <a:r>
              <a:rPr lang="zh-CN" altLang="en-US" sz="3200" dirty="0" smtClean="0"/>
              <a:t> </a:t>
            </a:r>
            <a:r>
              <a:rPr lang="en-US" altLang="zh-CN" sz="3200" dirty="0" smtClean="0"/>
              <a:t>Scale</a:t>
            </a:r>
            <a:r>
              <a:rPr lang="zh-CN" altLang="en-US" sz="3200" dirty="0" smtClean="0"/>
              <a:t> </a:t>
            </a:r>
            <a:r>
              <a:rPr lang="en-US" altLang="zh-CN" sz="3200" dirty="0" smtClean="0"/>
              <a:t>Free</a:t>
            </a:r>
            <a:endParaRPr lang="en-US" sz="3200" dirty="0"/>
          </a:p>
        </p:txBody>
      </p:sp>
      <p:sp>
        <p:nvSpPr>
          <p:cNvPr id="66" name="Rectangle 65"/>
          <p:cNvSpPr/>
          <p:nvPr/>
        </p:nvSpPr>
        <p:spPr>
          <a:xfrm>
            <a:off x="76200" y="5105400"/>
            <a:ext cx="9006840" cy="1676400"/>
          </a:xfrm>
          <a:prstGeom prst="rect">
            <a:avLst/>
          </a:prstGeom>
          <a:solidFill>
            <a:schemeClr val="bg1"/>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10" name="Rectangle 9"/>
          <p:cNvSpPr/>
          <p:nvPr/>
        </p:nvSpPr>
        <p:spPr>
          <a:xfrm>
            <a:off x="190500" y="5334000"/>
            <a:ext cx="8763000" cy="1600438"/>
          </a:xfrm>
          <a:prstGeom prst="rect">
            <a:avLst/>
          </a:prstGeom>
        </p:spPr>
        <p:txBody>
          <a:bodyPr wrap="square">
            <a:spAutoFit/>
          </a:bodyPr>
          <a:lstStyle/>
          <a:p>
            <a:r>
              <a:rPr lang="en-US" sz="1400" dirty="0" smtClean="0">
                <a:latin typeface="Times New Roman" charset="0"/>
                <a:ea typeface="Times New Roman" charset="0"/>
                <a:cs typeface="Times New Roman" charset="0"/>
              </a:rPr>
              <a:t>Albert-</a:t>
            </a:r>
            <a:r>
              <a:rPr lang="en-US" sz="1400" dirty="0" err="1" smtClean="0">
                <a:latin typeface="Times New Roman" charset="0"/>
                <a:ea typeface="Times New Roman" charset="0"/>
                <a:cs typeface="Times New Roman" charset="0"/>
              </a:rPr>
              <a:t>László</a:t>
            </a:r>
            <a:r>
              <a:rPr lang="en-US" sz="1400" dirty="0" smtClean="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Barabási</a:t>
            </a:r>
            <a:r>
              <a:rPr lang="en-US" sz="1400" dirty="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Réka</a:t>
            </a:r>
            <a:r>
              <a:rPr lang="en-US" sz="1400" dirty="0">
                <a:latin typeface="Times New Roman" charset="0"/>
                <a:ea typeface="Times New Roman" charset="0"/>
                <a:cs typeface="Times New Roman" charset="0"/>
              </a:rPr>
              <a:t> Albert</a:t>
            </a:r>
            <a:r>
              <a:rPr lang="en-US" altLang="zh-CN" sz="1400" dirty="0">
                <a:latin typeface="Times New Roman" charset="0"/>
                <a:ea typeface="Times New Roman" charset="0"/>
                <a:cs typeface="Times New Roman" charset="0"/>
              </a:rPr>
              <a:t>.</a:t>
            </a:r>
            <a:r>
              <a:rPr lang="zh-CN" altLang="en-US" sz="1400" dirty="0">
                <a:latin typeface="Times New Roman" charset="0"/>
                <a:ea typeface="Times New Roman" charset="0"/>
                <a:cs typeface="Times New Roman" charset="0"/>
              </a:rPr>
              <a:t> </a:t>
            </a:r>
            <a:r>
              <a:rPr lang="en-US" sz="1400" dirty="0">
                <a:latin typeface="Times New Roman" charset="0"/>
                <a:ea typeface="Times New Roman" charset="0"/>
                <a:cs typeface="Times New Roman" charset="0"/>
              </a:rPr>
              <a:t>Emergence of scaling in random networks, Science, 286:509–512, 1999</a:t>
            </a:r>
            <a:r>
              <a:rPr lang="en-US" altLang="zh-CN" sz="1400" dirty="0">
                <a:latin typeface="Times New Roman" charset="0"/>
                <a:ea typeface="Times New Roman" charset="0"/>
                <a:cs typeface="Times New Roman" charset="0"/>
              </a:rPr>
              <a:t>.</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Cited</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by</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25189</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(as</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of</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May</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2016</a:t>
            </a:r>
            <a:r>
              <a:rPr lang="en-US" altLang="zh-CN" sz="1400" dirty="0" smtClean="0">
                <a:latin typeface="Times New Roman" charset="0"/>
                <a:ea typeface="Times New Roman" charset="0"/>
                <a:cs typeface="Times New Roman" charset="0"/>
              </a:rPr>
              <a:t>)</a:t>
            </a:r>
            <a:endParaRPr lang="zh-CN" altLang="en-US" sz="1400" dirty="0" smtClean="0">
              <a:latin typeface="Times New Roman" charset="0"/>
              <a:ea typeface="Times New Roman" charset="0"/>
              <a:cs typeface="Times New Roman" charset="0"/>
            </a:endParaRPr>
          </a:p>
          <a:p>
            <a:endParaRPr lang="zh-CN" altLang="en-US" sz="1400" dirty="0">
              <a:latin typeface="Times New Roman" charset="0"/>
              <a:ea typeface="Times New Roman" charset="0"/>
              <a:cs typeface="Times New Roman" charset="0"/>
            </a:endParaRPr>
          </a:p>
          <a:p>
            <a:r>
              <a:rPr lang="en-US" sz="1400" dirty="0" err="1">
                <a:latin typeface="Times New Roman" charset="0"/>
                <a:ea typeface="Times New Roman" charset="0"/>
                <a:cs typeface="Times New Roman" charset="0"/>
              </a:rPr>
              <a:t>Michalis</a:t>
            </a:r>
            <a:r>
              <a:rPr lang="en-US" sz="1400" dirty="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Faloutsos</a:t>
            </a:r>
            <a:r>
              <a:rPr lang="en-US" sz="1400" dirty="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Petros</a:t>
            </a:r>
            <a:r>
              <a:rPr lang="en-US" sz="1400" dirty="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Faloutsos</a:t>
            </a:r>
            <a:r>
              <a:rPr lang="en-US" sz="1400" dirty="0">
                <a:latin typeface="Times New Roman" charset="0"/>
                <a:ea typeface="Times New Roman" charset="0"/>
                <a:cs typeface="Times New Roman" charset="0"/>
              </a:rPr>
              <a:t>, Christos </a:t>
            </a:r>
            <a:r>
              <a:rPr lang="en-US" sz="1400" dirty="0" err="1">
                <a:latin typeface="Times New Roman" charset="0"/>
                <a:ea typeface="Times New Roman" charset="0"/>
                <a:cs typeface="Times New Roman" charset="0"/>
              </a:rPr>
              <a:t>Faloutsos</a:t>
            </a:r>
            <a:r>
              <a:rPr lang="en-US" altLang="zh-CN" sz="1400" dirty="0">
                <a:latin typeface="Times New Roman" charset="0"/>
                <a:ea typeface="Times New Roman" charset="0"/>
                <a:cs typeface="Times New Roman" charset="0"/>
              </a:rPr>
              <a:t>.</a:t>
            </a:r>
            <a:r>
              <a:rPr lang="zh-CN" altLang="en-US" sz="1400" dirty="0">
                <a:latin typeface="Times New Roman" charset="0"/>
                <a:ea typeface="Times New Roman" charset="0"/>
                <a:cs typeface="Times New Roman" charset="0"/>
              </a:rPr>
              <a:t> </a:t>
            </a:r>
            <a:r>
              <a:rPr lang="en-US" sz="1400" dirty="0">
                <a:latin typeface="Times New Roman" charset="0"/>
                <a:ea typeface="Times New Roman" charset="0"/>
                <a:cs typeface="Times New Roman" charset="0"/>
              </a:rPr>
              <a:t>On power-law relationships of the internet topology</a:t>
            </a:r>
            <a:r>
              <a:rPr lang="en-US" altLang="zh-CN" sz="1400" dirty="0">
                <a:latin typeface="Times New Roman" charset="0"/>
                <a:ea typeface="Times New Roman" charset="0"/>
                <a:cs typeface="Times New Roman" charset="0"/>
              </a:rPr>
              <a:t>.</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In</a:t>
            </a:r>
            <a:r>
              <a:rPr lang="zh-CN" altLang="en-US" sz="1400" dirty="0">
                <a:latin typeface="Times New Roman" charset="0"/>
                <a:ea typeface="Times New Roman" charset="0"/>
                <a:cs typeface="Times New Roman" charset="0"/>
              </a:rPr>
              <a:t> </a:t>
            </a:r>
            <a:r>
              <a:rPr lang="en-US" sz="1400" dirty="0">
                <a:latin typeface="Times New Roman" charset="0"/>
                <a:ea typeface="Times New Roman" charset="0"/>
                <a:cs typeface="Times New Roman" charset="0"/>
              </a:rPr>
              <a:t>ACM SIGCOMM </a:t>
            </a:r>
            <a:r>
              <a:rPr lang="en-US" altLang="zh-CN" sz="1400" dirty="0">
                <a:latin typeface="Times New Roman" charset="0"/>
                <a:ea typeface="Times New Roman" charset="0"/>
                <a:cs typeface="Times New Roman" charset="0"/>
              </a:rPr>
              <a:t>1999.</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Cited</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by</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5631</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(as</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of</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May</a:t>
            </a:r>
            <a:r>
              <a:rPr lang="zh-CN" altLang="en-US" sz="1400" dirty="0">
                <a:latin typeface="Times New Roman" charset="0"/>
                <a:ea typeface="Times New Roman" charset="0"/>
                <a:cs typeface="Times New Roman" charset="0"/>
              </a:rPr>
              <a:t> </a:t>
            </a:r>
            <a:r>
              <a:rPr lang="en-US" altLang="zh-CN" sz="1400" dirty="0">
                <a:latin typeface="Times New Roman" charset="0"/>
                <a:ea typeface="Times New Roman" charset="0"/>
                <a:cs typeface="Times New Roman" charset="0"/>
              </a:rPr>
              <a:t>2016)</a:t>
            </a:r>
            <a:endParaRPr lang="en-US" sz="1400" dirty="0">
              <a:latin typeface="Times New Roman" charset="0"/>
              <a:ea typeface="Times New Roman" charset="0"/>
              <a:cs typeface="Times New Roman" charset="0"/>
            </a:endParaRPr>
          </a:p>
          <a:p>
            <a:endParaRPr lang="zh-CN" altLang="en-US" sz="1400" dirty="0" smtClean="0">
              <a:latin typeface="Times New Roman" charset="0"/>
              <a:ea typeface="Times New Roman" charset="0"/>
              <a:cs typeface="Times New Roman" charset="0"/>
            </a:endParaRPr>
          </a:p>
          <a:p>
            <a:endParaRPr lang="en-US" sz="1400" dirty="0">
              <a:latin typeface="Times New Roman" charset="0"/>
              <a:ea typeface="Times New Roman" charset="0"/>
              <a:cs typeface="Times New Roman" charset="0"/>
            </a:endParaRPr>
          </a:p>
        </p:txBody>
      </p:sp>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0800" y="685800"/>
            <a:ext cx="2612977" cy="3048000"/>
          </a:xfrm>
          <a:prstGeom prst="rect">
            <a:avLst/>
          </a:prstGeom>
          <a:noFill/>
          <a:ln w="28575">
            <a:noFill/>
          </a:ln>
        </p:spPr>
      </p:pic>
      <mc:AlternateContent xmlns:mc="http://schemas.openxmlformats.org/markup-compatibility/2006" xmlns:a14="http://schemas.microsoft.com/office/drawing/2010/main">
        <mc:Choice Requires="a14">
          <p:sp>
            <p:nvSpPr>
              <p:cNvPr id="73" name="Rectangle 72"/>
              <p:cNvSpPr/>
              <p:nvPr/>
            </p:nvSpPr>
            <p:spPr>
              <a:xfrm>
                <a:off x="76200" y="838200"/>
                <a:ext cx="6248400" cy="2800767"/>
              </a:xfrm>
              <a:prstGeom prst="rect">
                <a:avLst/>
              </a:prstGeom>
            </p:spPr>
            <p:txBody>
              <a:bodyPr wrap="square">
                <a:spAutoFit/>
              </a:bodyPr>
              <a:lstStyle/>
              <a:p>
                <a:pPr marL="342900" indent="-342900">
                  <a:buFont typeface="Arial" charset="0"/>
                  <a:buChar char="•"/>
                </a:pPr>
                <a:r>
                  <a:rPr lang="en-US" altLang="zh-CN" sz="2200" dirty="0" smtClean="0">
                    <a:latin typeface="Times New Roman" charset="0"/>
                    <a:ea typeface="Times New Roman" charset="0"/>
                    <a:cs typeface="Times New Roman" charset="0"/>
                  </a:rPr>
                  <a:t>“</a:t>
                </a:r>
                <a:r>
                  <a:rPr lang="en-US" sz="2200" dirty="0" smtClean="0">
                    <a:latin typeface="Times New Roman" charset="0"/>
                    <a:ea typeface="Times New Roman" charset="0"/>
                    <a:cs typeface="Times New Roman" charset="0"/>
                  </a:rPr>
                  <a:t>A scale-free network is a network whose degree distribution follows a power law.</a:t>
                </a:r>
                <a:r>
                  <a:rPr lang="en-US" altLang="zh-CN" sz="2200" dirty="0" smtClean="0">
                    <a:latin typeface="Times New Roman" charset="0"/>
                    <a:ea typeface="Times New Roman" charset="0"/>
                    <a:cs typeface="Times New Roman" charset="0"/>
                  </a:rPr>
                  <a:t>”</a:t>
                </a:r>
                <a:endParaRPr lang="en-US" sz="2200" dirty="0" smtClean="0">
                  <a:latin typeface="Times New Roman" charset="0"/>
                  <a:ea typeface="Times New Roman" charset="0"/>
                  <a:cs typeface="Times New Roman" charset="0"/>
                </a:endParaRPr>
              </a:p>
              <a:p>
                <a:pPr marL="342900" indent="-342900">
                  <a:buFont typeface="Arial" charset="0"/>
                  <a:buChar char="•"/>
                </a:pPr>
                <a:endParaRPr lang="zh-CN" altLang="en-US" sz="2200" dirty="0" smtClean="0">
                  <a:latin typeface="Times New Roman" charset="0"/>
                  <a:ea typeface="Times New Roman" charset="0"/>
                  <a:cs typeface="Times New Roman" charset="0"/>
                </a:endParaRPr>
              </a:p>
              <a:p>
                <a:pPr marL="342900" indent="-342900">
                  <a:buFont typeface="Arial" charset="0"/>
                  <a:buChar char="•"/>
                </a:pPr>
                <a:r>
                  <a:rPr lang="en-US" sz="2200" dirty="0" smtClean="0">
                    <a:latin typeface="Times New Roman" charset="0"/>
                    <a:ea typeface="Times New Roman" charset="0"/>
                    <a:cs typeface="Times New Roman" charset="0"/>
                  </a:rPr>
                  <a:t>The fraction </a:t>
                </a:r>
                <a:r>
                  <a:rPr lang="en-US" sz="2200" i="1" dirty="0">
                    <a:latin typeface="Times New Roman" charset="0"/>
                    <a:ea typeface="Times New Roman" charset="0"/>
                    <a:cs typeface="Times New Roman" charset="0"/>
                  </a:rPr>
                  <a:t>P(k)</a:t>
                </a:r>
                <a:r>
                  <a:rPr lang="en-US" sz="2200" dirty="0">
                    <a:latin typeface="Times New Roman" charset="0"/>
                    <a:ea typeface="Times New Roman" charset="0"/>
                    <a:cs typeface="Times New Roman" charset="0"/>
                  </a:rPr>
                  <a:t> of </a:t>
                </a:r>
                <a:r>
                  <a:rPr lang="en-US" altLang="zh-CN" sz="2200" dirty="0" smtClean="0">
                    <a:latin typeface="Times New Roman" charset="0"/>
                    <a:ea typeface="Times New Roman" charset="0"/>
                    <a:cs typeface="Times New Roman" charset="0"/>
                  </a:rPr>
                  <a:t>nodes</a:t>
                </a:r>
                <a:r>
                  <a:rPr lang="zh-CN" altLang="en-US" sz="2200" dirty="0" smtClean="0">
                    <a:latin typeface="Times New Roman" charset="0"/>
                    <a:ea typeface="Times New Roman" charset="0"/>
                    <a:cs typeface="Times New Roman" charset="0"/>
                  </a:rPr>
                  <a:t> </a:t>
                </a:r>
                <a:r>
                  <a:rPr lang="en-US" sz="2200" dirty="0" smtClean="0">
                    <a:latin typeface="Times New Roman" charset="0"/>
                    <a:ea typeface="Times New Roman" charset="0"/>
                    <a:cs typeface="Times New Roman" charset="0"/>
                  </a:rPr>
                  <a:t>having </a:t>
                </a:r>
                <a:r>
                  <a:rPr lang="en-US" sz="2200" i="1" dirty="0">
                    <a:latin typeface="Times New Roman" charset="0"/>
                    <a:ea typeface="Times New Roman" charset="0"/>
                    <a:cs typeface="Times New Roman" charset="0"/>
                  </a:rPr>
                  <a:t>k</a:t>
                </a:r>
                <a:r>
                  <a:rPr lang="en-US" sz="2200" dirty="0">
                    <a:latin typeface="Times New Roman" charset="0"/>
                    <a:ea typeface="Times New Roman" charset="0"/>
                    <a:cs typeface="Times New Roman" charset="0"/>
                  </a:rPr>
                  <a:t> connections to other </a:t>
                </a:r>
                <a:r>
                  <a:rPr lang="en-US" sz="2200" dirty="0" smtClean="0">
                    <a:latin typeface="Times New Roman" charset="0"/>
                    <a:ea typeface="Times New Roman" charset="0"/>
                    <a:cs typeface="Times New Roman" charset="0"/>
                  </a:rPr>
                  <a:t>nodes</a:t>
                </a:r>
                <a:r>
                  <a:rPr lang="en-US" altLang="zh-CN" sz="2200" dirty="0" smtClean="0">
                    <a:latin typeface="Times New Roman" charset="0"/>
                    <a:ea typeface="Times New Roman" charset="0"/>
                    <a:cs typeface="Times New Roman" charset="0"/>
                  </a:rPr>
                  <a:t>:</a:t>
                </a:r>
                <a:r>
                  <a:rPr lang="zh-CN" altLang="en-US" sz="2200" dirty="0" smtClean="0">
                    <a:latin typeface="Times New Roman" charset="0"/>
                    <a:ea typeface="Times New Roman" charset="0"/>
                    <a:cs typeface="Times New Roman" charset="0"/>
                  </a:rPr>
                  <a:t> </a:t>
                </a:r>
                <a:endParaRPr lang="en-US" altLang="zh-CN" sz="2200" b="0" i="1" dirty="0" smtClean="0">
                  <a:latin typeface="Cambria Math" charset="0"/>
                  <a:ea typeface="Times New Roman" charset="0"/>
                  <a:cs typeface="Times New Roman" charset="0"/>
                </a:endParaRPr>
              </a:p>
              <a:p>
                <a:pPr/>
                <a14:m>
                  <m:oMathPara xmlns:m="http://schemas.openxmlformats.org/officeDocument/2006/math">
                    <m:oMathParaPr>
                      <m:jc m:val="centerGroup"/>
                    </m:oMathParaPr>
                    <m:oMath xmlns:m="http://schemas.openxmlformats.org/officeDocument/2006/math">
                      <m:r>
                        <a:rPr lang="en-US" altLang="zh-CN" sz="2200" b="1" i="1" smtClean="0">
                          <a:latin typeface="Cambria Math" charset="0"/>
                          <a:ea typeface="Times New Roman" charset="0"/>
                          <a:cs typeface="Times New Roman" charset="0"/>
                        </a:rPr>
                        <m:t>𝑷</m:t>
                      </m:r>
                      <m:d>
                        <m:dPr>
                          <m:ctrlPr>
                            <a:rPr lang="en-US" altLang="zh-CN" sz="2200" b="1" i="1" smtClean="0">
                              <a:latin typeface="Cambria Math" charset="0"/>
                              <a:ea typeface="Times New Roman" charset="0"/>
                              <a:cs typeface="Times New Roman" charset="0"/>
                            </a:rPr>
                          </m:ctrlPr>
                        </m:dPr>
                        <m:e>
                          <m:r>
                            <a:rPr lang="en-US" altLang="zh-CN" sz="2200" b="1" i="1" smtClean="0">
                              <a:latin typeface="Cambria Math" charset="0"/>
                              <a:ea typeface="Times New Roman" charset="0"/>
                              <a:cs typeface="Times New Roman" charset="0"/>
                            </a:rPr>
                            <m:t>𝒌</m:t>
                          </m:r>
                        </m:e>
                      </m:d>
                      <m:r>
                        <a:rPr lang="zh-CN" altLang="en-US" sz="2200" b="1" i="1" smtClean="0">
                          <a:latin typeface="Cambria Math" charset="0"/>
                          <a:ea typeface="Times New Roman" charset="0"/>
                          <a:cs typeface="Times New Roman" charset="0"/>
                        </a:rPr>
                        <m:t> </m:t>
                      </m:r>
                      <m:r>
                        <a:rPr lang="en-US" altLang="zh-CN" sz="2200" b="1" i="1" smtClean="0">
                          <a:latin typeface="Cambria Math" charset="0"/>
                          <a:ea typeface="Times New Roman" charset="0"/>
                          <a:cs typeface="Times New Roman" charset="0"/>
                        </a:rPr>
                        <m:t>~</m:t>
                      </m:r>
                      <m:r>
                        <a:rPr lang="zh-CN" altLang="en-US" sz="2200" b="1" i="1" smtClean="0">
                          <a:latin typeface="Cambria Math" charset="0"/>
                          <a:ea typeface="Times New Roman" charset="0"/>
                          <a:cs typeface="Times New Roman" charset="0"/>
                        </a:rPr>
                        <m:t> </m:t>
                      </m:r>
                      <m:sSup>
                        <m:sSupPr>
                          <m:ctrlPr>
                            <a:rPr lang="en-US" altLang="zh-CN" sz="2200" b="1" i="1" smtClean="0">
                              <a:latin typeface="Cambria Math" charset="0"/>
                              <a:ea typeface="Times New Roman" charset="0"/>
                              <a:cs typeface="Times New Roman" charset="0"/>
                            </a:rPr>
                          </m:ctrlPr>
                        </m:sSupPr>
                        <m:e>
                          <m:r>
                            <a:rPr lang="en-US" altLang="zh-CN" sz="2200" b="1" i="1" smtClean="0">
                              <a:latin typeface="Cambria Math" charset="0"/>
                              <a:ea typeface="Times New Roman" charset="0"/>
                              <a:cs typeface="Times New Roman" charset="0"/>
                            </a:rPr>
                            <m:t>𝒌</m:t>
                          </m:r>
                        </m:e>
                        <m:sup>
                          <m:r>
                            <a:rPr lang="en-US" altLang="zh-CN" sz="2200" b="1" i="1" smtClean="0">
                              <a:latin typeface="Cambria Math" charset="0"/>
                              <a:ea typeface="Times New Roman" charset="0"/>
                              <a:cs typeface="Times New Roman" charset="0"/>
                            </a:rPr>
                            <m:t>−</m:t>
                          </m:r>
                          <m:r>
                            <a:rPr lang="en-US" altLang="zh-CN" sz="2200" b="1" i="1" smtClean="0">
                              <a:latin typeface="Cambria Math" charset="0"/>
                              <a:ea typeface="Times New Roman" charset="0"/>
                              <a:cs typeface="Times New Roman" charset="0"/>
                            </a:rPr>
                            <m:t>𝜸</m:t>
                          </m:r>
                        </m:sup>
                      </m:sSup>
                      <m:r>
                        <a:rPr lang="zh-CN" altLang="en-US" sz="2200" b="1" i="1" smtClean="0">
                          <a:latin typeface="Cambria Math" charset="0"/>
                          <a:ea typeface="Times New Roman" charset="0"/>
                          <a:cs typeface="Times New Roman" charset="0"/>
                        </a:rPr>
                        <m:t> </m:t>
                      </m:r>
                    </m:oMath>
                  </m:oMathPara>
                </a14:m>
                <a:endParaRPr lang="en-US" altLang="zh-CN" sz="2200" b="1" dirty="0" smtClean="0">
                  <a:latin typeface="Times New Roman" charset="0"/>
                  <a:ea typeface="Times New Roman" charset="0"/>
                  <a:cs typeface="Times New Roman" charset="0"/>
                </a:endParaRPr>
              </a:p>
              <a:p>
                <a:pPr marL="365760"/>
                <a:r>
                  <a:rPr lang="en-US" sz="2200" dirty="0" smtClean="0">
                    <a:latin typeface="Times New Roman" charset="0"/>
                    <a:ea typeface="Times New Roman" charset="0"/>
                    <a:cs typeface="Times New Roman" charset="0"/>
                  </a:rPr>
                  <a:t>where </a:t>
                </a:r>
                <a14:m>
                  <m:oMath xmlns:m="http://schemas.openxmlformats.org/officeDocument/2006/math">
                    <m:r>
                      <a:rPr lang="en-US" sz="2200" b="0" i="1" smtClean="0">
                        <a:latin typeface="Cambria Math" charset="0"/>
                        <a:ea typeface="Times New Roman" charset="0"/>
                        <a:cs typeface="Times New Roman" charset="0"/>
                      </a:rPr>
                      <m:t>𝛾</m:t>
                    </m:r>
                    <m:r>
                      <a:rPr lang="en-US" sz="2200" b="0" i="1" smtClean="0">
                        <a:latin typeface="Cambria Math" charset="0"/>
                        <a:ea typeface="Times New Roman" charset="0"/>
                        <a:cs typeface="Times New Roman" charset="0"/>
                      </a:rPr>
                      <m:t> </m:t>
                    </m:r>
                  </m:oMath>
                </a14:m>
                <a:r>
                  <a:rPr lang="en-US" sz="2200" dirty="0" smtClean="0">
                    <a:latin typeface="Times New Roman" charset="0"/>
                    <a:ea typeface="Times New Roman" charset="0"/>
                    <a:cs typeface="Times New Roman" charset="0"/>
                  </a:rPr>
                  <a:t>is </a:t>
                </a:r>
                <a:r>
                  <a:rPr lang="en-US" sz="2200" dirty="0">
                    <a:latin typeface="Times New Roman" charset="0"/>
                    <a:ea typeface="Times New Roman" charset="0"/>
                    <a:cs typeface="Times New Roman" charset="0"/>
                  </a:rPr>
                  <a:t>a parameter whose value is typically in the range</a:t>
                </a:r>
                <a:r>
                  <a:rPr lang="en-US" sz="2200" dirty="0" smtClean="0">
                    <a:latin typeface="Times New Roman" charset="0"/>
                    <a:ea typeface="Times New Roman" charset="0"/>
                    <a:cs typeface="Times New Roman" charset="0"/>
                  </a:rPr>
                  <a:t> </a:t>
                </a:r>
                <a14:m>
                  <m:oMath xmlns:m="http://schemas.openxmlformats.org/officeDocument/2006/math">
                    <m:r>
                      <a:rPr lang="en-US" sz="2200" b="0" i="0" dirty="0" smtClean="0">
                        <a:latin typeface="Cambria Math" charset="0"/>
                        <a:ea typeface="Times New Roman" charset="0"/>
                        <a:cs typeface="Times New Roman" charset="0"/>
                      </a:rPr>
                      <m:t>2&lt; </m:t>
                    </m:r>
                    <m:r>
                      <a:rPr lang="en-US" sz="2200" b="0" i="1" dirty="0" smtClean="0">
                        <a:latin typeface="Cambria Math" charset="0"/>
                        <a:ea typeface="Times New Roman" charset="0"/>
                        <a:cs typeface="Times New Roman" charset="0"/>
                      </a:rPr>
                      <m:t>𝛾</m:t>
                    </m:r>
                    <m:r>
                      <a:rPr lang="en-US" sz="2200" b="0" i="1" dirty="0" smtClean="0">
                        <a:latin typeface="Cambria Math" charset="0"/>
                        <a:ea typeface="Times New Roman" charset="0"/>
                        <a:cs typeface="Times New Roman" charset="0"/>
                      </a:rPr>
                      <m:t>&lt;3</m:t>
                    </m:r>
                  </m:oMath>
                </a14:m>
                <a:endParaRPr lang="en-US" sz="2200" dirty="0" smtClean="0">
                  <a:latin typeface="Times New Roman" charset="0"/>
                  <a:ea typeface="Times New Roman" charset="0"/>
                  <a:cs typeface="Times New Roman" charset="0"/>
                </a:endParaRPr>
              </a:p>
            </p:txBody>
          </p:sp>
        </mc:Choice>
        <mc:Fallback xmlns="">
          <p:sp>
            <p:nvSpPr>
              <p:cNvPr id="73" name="Rectangle 72"/>
              <p:cNvSpPr>
                <a:spLocks noRot="1" noChangeAspect="1" noMove="1" noResize="1" noEditPoints="1" noAdjustHandles="1" noChangeArrowheads="1" noChangeShapeType="1" noTextEdit="1"/>
              </p:cNvSpPr>
              <p:nvPr/>
            </p:nvSpPr>
            <p:spPr>
              <a:xfrm>
                <a:off x="76200" y="838200"/>
                <a:ext cx="6248400" cy="2800767"/>
              </a:xfrm>
              <a:prstGeom prst="rect">
                <a:avLst/>
              </a:prstGeom>
              <a:blipFill rotWithShape="0">
                <a:blip r:embed="rId12"/>
                <a:stretch>
                  <a:fillRect l="-1171" t="-1525" r="-1366" b="-19172"/>
                </a:stretch>
              </a:blipFill>
            </p:spPr>
            <p:txBody>
              <a:bodyPr/>
              <a:lstStyle/>
              <a:p>
                <a:r>
                  <a:rPr lang="en-US">
                    <a:noFill/>
                  </a:rPr>
                  <a:t> </a:t>
                </a:r>
              </a:p>
            </p:txBody>
          </p:sp>
        </mc:Fallback>
      </mc:AlternateContent>
    </p:spTree>
    <p:extLst>
      <p:ext uri="{BB962C8B-B14F-4D97-AF65-F5344CB8AC3E}">
        <p14:creationId xmlns:p14="http://schemas.microsoft.com/office/powerpoint/2010/main" val="138007716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0600" y="2743200"/>
            <a:ext cx="4724400" cy="289310"/>
          </a:xfrm>
          <a:prstGeom prst="rect">
            <a:avLst/>
          </a:prstGeom>
        </p:spPr>
        <p:txBody>
          <a:bodyPr wrap="square">
            <a:spAutoFit/>
          </a:bodyPr>
          <a:lstStyle/>
          <a:p>
            <a:pPr>
              <a:lnSpc>
                <a:spcPct val="80000"/>
              </a:lnSpc>
            </a:pPr>
            <a:r>
              <a:rPr lang="en-US" sz="160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4" name="Rectangle 13"/>
          <p:cNvSpPr/>
          <p:nvPr/>
        </p:nvSpPr>
        <p:spPr>
          <a:xfrm>
            <a:off x="4800600" y="3048000"/>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Kempe,Kleinberg,Tardos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7000">
                  <a:srgbClr val="115CB3"/>
                </a:gs>
                <a:gs pos="28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133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4727448" y="1981200"/>
            <a:ext cx="1444752" cy="535531"/>
          </a:xfrm>
          <a:prstGeom prst="rect">
            <a:avLst/>
          </a:prstGeom>
          <a:noFill/>
        </p:spPr>
        <p:txBody>
          <a:bodyPr wrap="square" rtlCol="0">
            <a:spAutoFit/>
          </a:bodyPr>
          <a:lstStyle/>
          <a:p>
            <a:pPr>
              <a:lnSpc>
                <a:spcPct val="80000"/>
              </a:lnSpc>
            </a:pPr>
            <a:r>
              <a:rPr lang="en-US" altLang="zh-CN" dirty="0" smtClean="0">
                <a:solidFill>
                  <a:srgbClr val="115CB3"/>
                </a:solidFill>
                <a:latin typeface="Times New Roman" charset="0"/>
                <a:ea typeface="Times New Roman" charset="0"/>
                <a:cs typeface="Times New Roman" charset="0"/>
              </a:rPr>
              <a:t>2008</a:t>
            </a:r>
          </a:p>
          <a:p>
            <a:pPr>
              <a:lnSpc>
                <a:spcPct val="80000"/>
              </a:lnSpc>
            </a:pPr>
            <a:r>
              <a:rPr lang="en-US" dirty="0" smtClean="0">
                <a:solidFill>
                  <a:srgbClr val="115CB3"/>
                </a:solidFill>
                <a:latin typeface="Times New Roman" charset="0"/>
                <a:ea typeface="Times New Roman" charset="0"/>
                <a:cs typeface="Times New Roman" charset="0"/>
              </a:rPr>
              <a:t>2007</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743200"/>
            <a:ext cx="1007862" cy="914400"/>
          </a:xfrm>
          <a:prstGeom prst="rect">
            <a:avLst/>
          </a:prstGeom>
          <a:ln w="28575">
            <a:solidFill>
              <a:srgbClr val="C00000"/>
            </a:solidFill>
          </a:ln>
        </p:spPr>
      </p:pic>
      <p:sp>
        <p:nvSpPr>
          <p:cNvPr id="3" name="Rectangle 2"/>
          <p:cNvSpPr/>
          <p:nvPr/>
        </p:nvSpPr>
        <p:spPr>
          <a:xfrm>
            <a:off x="4800600" y="3440668"/>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530352" y="1929825"/>
            <a:ext cx="4149545" cy="584775"/>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Spread</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of</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Obesity,</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Smoking,</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Happiness</a:t>
            </a:r>
            <a:endParaRPr lang="zh-CN" altLang="en-US" sz="1600" dirty="0" smtClean="0">
              <a:solidFill>
                <a:srgbClr val="115CB3"/>
              </a:solidFill>
              <a:latin typeface="Times New Roman" charset="0"/>
              <a:ea typeface="Times New Roman" charset="0"/>
              <a:cs typeface="Times New Roman" charset="0"/>
            </a:endParaRPr>
          </a:p>
          <a:p>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sz="1600" dirty="0" smtClean="0">
                <a:solidFill>
                  <a:srgbClr val="115CB3"/>
                </a:solidFill>
                <a:latin typeface="Times New Roman" charset="0"/>
                <a:ea typeface="Times New Roman" charset="0"/>
                <a:cs typeface="Times New Roman" charset="0"/>
              </a:rPr>
              <a:t>Christakis</a:t>
            </a:r>
            <a:r>
              <a:rPr lang="en-US" altLang="zh-CN" sz="1600" dirty="0" smtClean="0">
                <a:solidFill>
                  <a:srgbClr val="115CB3"/>
                </a:solidFill>
                <a:latin typeface="Times New Roman" charset="0"/>
                <a:ea typeface="Times New Roman" charset="0"/>
                <a:cs typeface="Times New Roman" charset="0"/>
              </a:rPr>
              <a:t>,</a:t>
            </a:r>
            <a:r>
              <a:rPr lang="zh-CN" altLang="en-US" sz="1600" dirty="0" smtClean="0">
                <a:solidFill>
                  <a:srgbClr val="115CB3"/>
                </a:solidFill>
                <a:latin typeface="Times New Roman" charset="0"/>
                <a:ea typeface="Times New Roman" charset="0"/>
                <a:cs typeface="Times New Roman" charset="0"/>
              </a:rPr>
              <a:t> </a:t>
            </a:r>
            <a:r>
              <a:rPr lang="en-US" sz="1600" dirty="0" smtClean="0">
                <a:solidFill>
                  <a:srgbClr val="115CB3"/>
                </a:solidFill>
                <a:latin typeface="Times New Roman" charset="0"/>
                <a:ea typeface="Times New Roman" charset="0"/>
                <a:cs typeface="Times New Roman" charset="0"/>
              </a:rPr>
              <a:t>Fowler</a:t>
            </a:r>
            <a:r>
              <a:rPr lang="en-US" altLang="zh-CN"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5"/>
          <a:stretch>
            <a:fillRect/>
          </a:stretch>
        </p:blipFill>
        <p:spPr>
          <a:xfrm>
            <a:off x="457200" y="5334000"/>
            <a:ext cx="1371600" cy="610603"/>
          </a:xfrm>
          <a:prstGeom prst="rect">
            <a:avLst/>
          </a:prstGeom>
          <a:ln w="25400">
            <a:solidFill>
              <a:srgbClr val="C00000"/>
            </a:solidFill>
          </a:ln>
        </p:spPr>
      </p:pic>
      <p:pic>
        <p:nvPicPr>
          <p:cNvPr id="63" name="Picture 62"/>
          <p:cNvPicPr>
            <a:picLocks noChangeAspect="1"/>
          </p:cNvPicPr>
          <p:nvPr/>
        </p:nvPicPr>
        <p:blipFill>
          <a:blip r:embed="rId6"/>
          <a:stretch>
            <a:fillRect/>
          </a:stretch>
        </p:blipFill>
        <p:spPr>
          <a:xfrm>
            <a:off x="1295400" y="6096000"/>
            <a:ext cx="1524000" cy="585788"/>
          </a:xfrm>
          <a:prstGeom prst="rect">
            <a:avLst/>
          </a:prstGeom>
          <a:ln w="25400">
            <a:solidFill>
              <a:srgbClr val="C00000"/>
            </a:solidFill>
          </a:ln>
        </p:spPr>
      </p:pic>
      <p:pic>
        <p:nvPicPr>
          <p:cNvPr id="65" name="Picture 64"/>
          <p:cNvPicPr>
            <a:picLocks noChangeAspect="1"/>
          </p:cNvPicPr>
          <p:nvPr/>
        </p:nvPicPr>
        <p:blipFill>
          <a:blip r:embed="rId7"/>
          <a:stretch>
            <a:fillRect/>
          </a:stretch>
        </p:blipFill>
        <p:spPr>
          <a:xfrm>
            <a:off x="2209800" y="2743200"/>
            <a:ext cx="914400" cy="960120"/>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pic>
        <p:nvPicPr>
          <p:cNvPr id="67" name="Picture 66"/>
          <p:cNvPicPr>
            <a:picLocks noChangeAspect="1"/>
          </p:cNvPicPr>
          <p:nvPr/>
        </p:nvPicPr>
        <p:blipFill>
          <a:blip r:embed="rId8"/>
          <a:stretch>
            <a:fillRect/>
          </a:stretch>
        </p:blipFill>
        <p:spPr>
          <a:xfrm>
            <a:off x="5486400" y="1524000"/>
            <a:ext cx="1136073" cy="740819"/>
          </a:xfrm>
          <a:prstGeom prst="rect">
            <a:avLst/>
          </a:prstGeom>
          <a:ln w="25400">
            <a:solidFill>
              <a:srgbClr val="115CB3"/>
            </a:solidFill>
          </a:ln>
        </p:spPr>
      </p:pic>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857999" y="1487714"/>
            <a:ext cx="1676401" cy="798286"/>
          </a:xfrm>
          <a:prstGeom prst="rect">
            <a:avLst/>
          </a:prstGeom>
          <a:noFill/>
          <a:ln w="25400">
            <a:solidFill>
              <a:srgbClr val="115CB3"/>
            </a:solidFill>
          </a:ln>
        </p:spPr>
      </p:pic>
      <p:sp>
        <p:nvSpPr>
          <p:cNvPr id="5" name="Rectangle 4"/>
          <p:cNvSpPr/>
          <p:nvPr/>
        </p:nvSpPr>
        <p:spPr>
          <a:xfrm>
            <a:off x="76200" y="76200"/>
            <a:ext cx="9006840" cy="3886200"/>
          </a:xfrm>
          <a:prstGeom prst="rect">
            <a:avLst/>
          </a:prstGeom>
          <a:solidFill>
            <a:schemeClr val="bg1">
              <a:alpha val="95000"/>
            </a:schemeClr>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 name="TextBox 5"/>
          <p:cNvSpPr txBox="1"/>
          <p:nvPr/>
        </p:nvSpPr>
        <p:spPr>
          <a:xfrm>
            <a:off x="-3748" y="228600"/>
            <a:ext cx="9144000" cy="4031873"/>
          </a:xfrm>
          <a:prstGeom prst="rect">
            <a:avLst/>
          </a:prstGeom>
          <a:noFill/>
        </p:spPr>
        <p:txBody>
          <a:bodyPr wrap="square" rtlCol="0">
            <a:spAutoFit/>
          </a:bodyPr>
          <a:lstStyle/>
          <a:p>
            <a:pPr algn="ctr"/>
            <a:endParaRPr lang="zh-CN" altLang="en-US" sz="3200" b="1" dirty="0" smtClean="0">
              <a:solidFill>
                <a:srgbClr val="115CB3"/>
              </a:solidFill>
            </a:endParaRPr>
          </a:p>
          <a:p>
            <a:pPr algn="ctr"/>
            <a:endParaRPr lang="zh-CN" altLang="en-US" sz="3200" b="1" dirty="0" smtClean="0">
              <a:solidFill>
                <a:srgbClr val="115CB3"/>
              </a:solidFill>
            </a:endParaRPr>
          </a:p>
          <a:p>
            <a:pPr algn="ctr"/>
            <a:r>
              <a:rPr lang="en-US" sz="3200" b="1" dirty="0" smtClean="0">
                <a:solidFill>
                  <a:srgbClr val="115CB3"/>
                </a:solidFill>
              </a:rPr>
              <a:t>The Late 20</a:t>
            </a:r>
            <a:r>
              <a:rPr lang="en-US" sz="3200" b="1" baseline="30000" dirty="0" smtClean="0">
                <a:solidFill>
                  <a:srgbClr val="115CB3"/>
                </a:solidFill>
              </a:rPr>
              <a:t>th</a:t>
            </a:r>
            <a:r>
              <a:rPr lang="en-US" sz="3200" b="1" dirty="0" smtClean="0">
                <a:solidFill>
                  <a:srgbClr val="115CB3"/>
                </a:solidFill>
              </a:rPr>
              <a:t> Century:</a:t>
            </a:r>
            <a:r>
              <a:rPr lang="en-US" sz="3200" dirty="0" smtClean="0"/>
              <a:t> </a:t>
            </a:r>
            <a:endParaRPr lang="zh-CN" altLang="en-US" sz="3200" dirty="0" smtClean="0"/>
          </a:p>
          <a:p>
            <a:pPr algn="ctr"/>
            <a:endParaRPr lang="en-US" sz="3200" dirty="0" smtClean="0"/>
          </a:p>
          <a:p>
            <a:pPr algn="ctr"/>
            <a:r>
              <a:rPr lang="en-US" sz="3200" b="1" dirty="0" smtClean="0">
                <a:solidFill>
                  <a:srgbClr val="115CB3"/>
                </a:solidFill>
              </a:rPr>
              <a:t>Computer Science</a:t>
            </a:r>
            <a:r>
              <a:rPr lang="zh-CN" altLang="en-US" sz="3200" b="1" dirty="0" smtClean="0">
                <a:solidFill>
                  <a:srgbClr val="115CB3"/>
                </a:solidFill>
              </a:rPr>
              <a:t> </a:t>
            </a:r>
            <a:r>
              <a:rPr lang="en-US" altLang="zh-CN" sz="3200" b="1" dirty="0" smtClean="0">
                <a:solidFill>
                  <a:srgbClr val="115CB3"/>
                </a:solidFill>
              </a:rPr>
              <a:t>&amp;</a:t>
            </a:r>
            <a:r>
              <a:rPr lang="zh-CN" altLang="en-US" sz="3200" b="1" dirty="0" smtClean="0">
                <a:solidFill>
                  <a:srgbClr val="115CB3"/>
                </a:solidFill>
              </a:rPr>
              <a:t> </a:t>
            </a:r>
            <a:r>
              <a:rPr lang="en-US" sz="3200" b="1" dirty="0" smtClean="0">
                <a:solidFill>
                  <a:srgbClr val="115CB3"/>
                </a:solidFill>
              </a:rPr>
              <a:t>Physics</a:t>
            </a:r>
            <a:r>
              <a:rPr lang="zh-CN" altLang="en-US" sz="3200" b="1" dirty="0" smtClean="0">
                <a:solidFill>
                  <a:srgbClr val="115CB3"/>
                </a:solidFill>
              </a:rPr>
              <a:t> </a:t>
            </a:r>
            <a:r>
              <a:rPr lang="en-US" altLang="zh-CN" sz="3200" b="1" dirty="0" smtClean="0">
                <a:solidFill>
                  <a:srgbClr val="115CB3"/>
                </a:solidFill>
              </a:rPr>
              <a:t>&amp;</a:t>
            </a:r>
            <a:r>
              <a:rPr lang="zh-CN" altLang="en-US" sz="3200" b="1" dirty="0" smtClean="0">
                <a:solidFill>
                  <a:srgbClr val="115CB3"/>
                </a:solidFill>
              </a:rPr>
              <a:t> </a:t>
            </a:r>
            <a:r>
              <a:rPr lang="en-US" sz="3200" b="1" dirty="0" smtClean="0">
                <a:solidFill>
                  <a:srgbClr val="115CB3"/>
                </a:solidFill>
              </a:rPr>
              <a:t>Mathematics</a:t>
            </a:r>
            <a:endParaRPr lang="zh-CN" altLang="en-US" sz="3200" b="1" dirty="0" smtClean="0">
              <a:solidFill>
                <a:srgbClr val="115CB3"/>
              </a:solidFill>
            </a:endParaRPr>
          </a:p>
          <a:p>
            <a:pPr algn="ctr"/>
            <a:endParaRPr lang="zh-CN" altLang="en-US" sz="3200" dirty="0" smtClean="0">
              <a:solidFill>
                <a:srgbClr val="115CB3"/>
              </a:solidFill>
            </a:endParaRPr>
          </a:p>
          <a:p>
            <a:pPr algn="ctr"/>
            <a:endParaRPr lang="en-US" sz="3200" dirty="0" smtClean="0">
              <a:solidFill>
                <a:srgbClr val="115CB3"/>
              </a:solidFill>
            </a:endParaRPr>
          </a:p>
          <a:p>
            <a:pPr algn="ctr"/>
            <a:endParaRPr lang="en-US" sz="3200" dirty="0"/>
          </a:p>
        </p:txBody>
      </p:sp>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74" name="Picture 73"/>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75" name="Picture 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grpSp>
        <p:nvGrpSpPr>
          <p:cNvPr id="11" name="Group 10"/>
          <p:cNvGrpSpPr/>
          <p:nvPr/>
        </p:nvGrpSpPr>
        <p:grpSpPr>
          <a:xfrm>
            <a:off x="0" y="7086600"/>
            <a:ext cx="9150246" cy="1676400"/>
            <a:chOff x="-6246" y="5105400"/>
            <a:chExt cx="9150246" cy="1676400"/>
          </a:xfrm>
        </p:grpSpPr>
        <p:sp>
          <p:nvSpPr>
            <p:cNvPr id="76" name="Rectangle 75"/>
            <p:cNvSpPr/>
            <p:nvPr/>
          </p:nvSpPr>
          <p:spPr>
            <a:xfrm>
              <a:off x="76200" y="5105400"/>
              <a:ext cx="9006840" cy="1676400"/>
            </a:xfrm>
            <a:prstGeom prst="rect">
              <a:avLst/>
            </a:prstGeom>
            <a:solidFill>
              <a:schemeClr val="bg1">
                <a:alpha val="94000"/>
              </a:schemeClr>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t>Stanley Milgram. </a:t>
              </a:r>
              <a:r>
                <a:rPr lang="en-US" dirty="0" smtClean="0"/>
                <a:t>The small world problem. Psychology Today, 2(1):60–67, 1967. </a:t>
              </a:r>
              <a:endParaRPr lang="en-US" dirty="0"/>
            </a:p>
          </p:txBody>
        </p:sp>
        <p:sp>
          <p:nvSpPr>
            <p:cNvPr id="4" name="Rectangle 3"/>
            <p:cNvSpPr/>
            <p:nvPr/>
          </p:nvSpPr>
          <p:spPr>
            <a:xfrm>
              <a:off x="-6246" y="5562600"/>
              <a:ext cx="9150246" cy="523220"/>
            </a:xfrm>
            <a:prstGeom prst="rect">
              <a:avLst/>
            </a:prstGeom>
          </p:spPr>
          <p:txBody>
            <a:bodyPr wrap="square">
              <a:spAutoFit/>
            </a:bodyPr>
            <a:lstStyle/>
            <a:p>
              <a:pPr algn="ctr"/>
              <a:r>
                <a:rPr lang="en-US" altLang="zh-CN" sz="2800" dirty="0">
                  <a:solidFill>
                    <a:srgbClr val="C00000"/>
                  </a:solidFill>
                </a:rPr>
                <a:t>The</a:t>
              </a:r>
              <a:r>
                <a:rPr lang="zh-CN" altLang="en-US" sz="2800" dirty="0">
                  <a:solidFill>
                    <a:srgbClr val="C00000"/>
                  </a:solidFill>
                </a:rPr>
                <a:t> </a:t>
              </a:r>
              <a:r>
                <a:rPr lang="en-US" altLang="zh-CN" sz="2800" dirty="0">
                  <a:solidFill>
                    <a:srgbClr val="C00000"/>
                  </a:solidFill>
                </a:rPr>
                <a:t>20</a:t>
              </a:r>
              <a:r>
                <a:rPr lang="en-US" altLang="zh-CN" sz="2800" baseline="30000" dirty="0">
                  <a:solidFill>
                    <a:srgbClr val="C00000"/>
                  </a:solidFill>
                </a:rPr>
                <a:t>th</a:t>
              </a:r>
              <a:r>
                <a:rPr lang="zh-CN" altLang="en-US" sz="2800" dirty="0">
                  <a:solidFill>
                    <a:srgbClr val="C00000"/>
                  </a:solidFill>
                </a:rPr>
                <a:t> </a:t>
              </a:r>
              <a:r>
                <a:rPr lang="en-US" altLang="zh-CN" sz="2800" dirty="0">
                  <a:solidFill>
                    <a:srgbClr val="C00000"/>
                  </a:solidFill>
                </a:rPr>
                <a:t>Century:</a:t>
              </a:r>
              <a:r>
                <a:rPr lang="zh-CN" altLang="en-US" sz="2800" dirty="0">
                  <a:solidFill>
                    <a:srgbClr val="C00000"/>
                  </a:solidFill>
                </a:rPr>
                <a:t> </a:t>
              </a:r>
              <a:r>
                <a:rPr lang="en-US" altLang="zh-CN" sz="2800" dirty="0">
                  <a:solidFill>
                    <a:srgbClr val="C00000"/>
                  </a:solidFill>
                </a:rPr>
                <a:t>Sociology</a:t>
              </a:r>
              <a:r>
                <a:rPr lang="zh-CN" altLang="en-US" sz="2800" dirty="0">
                  <a:solidFill>
                    <a:srgbClr val="C00000"/>
                  </a:solidFill>
                </a:rPr>
                <a:t> </a:t>
              </a:r>
              <a:r>
                <a:rPr lang="en-US" altLang="zh-CN" sz="2800" dirty="0">
                  <a:solidFill>
                    <a:srgbClr val="C00000"/>
                  </a:solidFill>
                </a:rPr>
                <a:t>&amp;</a:t>
              </a:r>
              <a:r>
                <a:rPr lang="zh-CN" altLang="en-US" sz="2800" dirty="0">
                  <a:solidFill>
                    <a:srgbClr val="C00000"/>
                  </a:solidFill>
                </a:rPr>
                <a:t> </a:t>
              </a:r>
              <a:r>
                <a:rPr lang="en-US" altLang="zh-CN" sz="2800" dirty="0">
                  <a:solidFill>
                    <a:srgbClr val="C00000"/>
                  </a:solidFill>
                </a:rPr>
                <a:t>Anthropology</a:t>
              </a:r>
              <a:endParaRPr lang="en-US" sz="2800" dirty="0">
                <a:solidFill>
                  <a:srgbClr val="C00000"/>
                </a:solidFill>
              </a:endParaRPr>
            </a:p>
          </p:txBody>
        </p:sp>
      </p:grpSp>
    </p:spTree>
    <p:extLst>
      <p:ext uri="{BB962C8B-B14F-4D97-AF65-F5344CB8AC3E}">
        <p14:creationId xmlns:p14="http://schemas.microsoft.com/office/powerpoint/2010/main" val="31268402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a:blip r:embed="rId3"/>
          <a:stretch>
            <a:fillRect/>
          </a:stretch>
        </p:blipFill>
        <p:spPr>
          <a:xfrm>
            <a:off x="1295400" y="6096000"/>
            <a:ext cx="1524000" cy="585788"/>
          </a:xfrm>
          <a:prstGeom prst="rect">
            <a:avLst/>
          </a:prstGeom>
          <a:ln w="25400">
            <a:solidFill>
              <a:srgbClr val="C00000"/>
            </a:solidFill>
          </a:ln>
        </p:spPr>
      </p:pic>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0000">
                  <a:srgbClr val="115CB3"/>
                </a:gs>
                <a:gs pos="21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9"/>
          <a:stretch>
            <a:fillRect/>
          </a:stretch>
        </p:blipFill>
        <p:spPr>
          <a:xfrm>
            <a:off x="457200" y="5334000"/>
            <a:ext cx="1371600" cy="610603"/>
          </a:xfrm>
          <a:prstGeom prst="rect">
            <a:avLst/>
          </a:prstGeom>
          <a:ln w="25400">
            <a:solidFill>
              <a:srgbClr val="C00000"/>
            </a:solidFill>
          </a:ln>
        </p:spPr>
      </p:pic>
      <p:pic>
        <p:nvPicPr>
          <p:cNvPr id="65" name="Picture 64"/>
          <p:cNvPicPr>
            <a:picLocks noChangeAspect="1"/>
          </p:cNvPicPr>
          <p:nvPr/>
        </p:nvPicPr>
        <p:blipFill>
          <a:blip r:embed="rId10"/>
          <a:stretch>
            <a:fillRect/>
          </a:stretch>
        </p:blipFill>
        <p:spPr>
          <a:xfrm>
            <a:off x="533400" y="2667000"/>
            <a:ext cx="914400" cy="960120"/>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pic>
        <p:nvPicPr>
          <p:cNvPr id="67" name="Picture 66"/>
          <p:cNvPicPr>
            <a:picLocks noChangeAspect="1"/>
          </p:cNvPicPr>
          <p:nvPr/>
        </p:nvPicPr>
        <p:blipFill>
          <a:blip r:embed="rId11"/>
          <a:stretch>
            <a:fillRect/>
          </a:stretch>
        </p:blipFill>
        <p:spPr>
          <a:xfrm>
            <a:off x="1752600" y="2286000"/>
            <a:ext cx="990600" cy="645958"/>
          </a:xfrm>
          <a:prstGeom prst="rect">
            <a:avLst/>
          </a:prstGeom>
          <a:ln w="25400">
            <a:solidFill>
              <a:srgbClr val="C00000"/>
            </a:solidFill>
          </a:ln>
        </p:spPr>
      </p:pic>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12"/>
          <a:stretch>
            <a:fillRect/>
          </a:stretch>
        </p:blipFill>
        <p:spPr>
          <a:xfrm>
            <a:off x="6248401" y="1295400"/>
            <a:ext cx="1524000" cy="725714"/>
          </a:xfrm>
          <a:prstGeom prst="rect">
            <a:avLst/>
          </a:prstGeom>
          <a:noFill/>
          <a:ln w="25400">
            <a:solidFill>
              <a:srgbClr val="115CB3"/>
            </a:solidFill>
          </a:ln>
        </p:spPr>
      </p:pic>
      <p:sp>
        <p:nvSpPr>
          <p:cNvPr id="55" name="Rectangle 54"/>
          <p:cNvSpPr/>
          <p:nvPr/>
        </p:nvSpPr>
        <p:spPr>
          <a:xfrm>
            <a:off x="76200" y="13953"/>
            <a:ext cx="9006840" cy="2133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57" name="TextBox 56"/>
          <p:cNvSpPr txBox="1"/>
          <p:nvPr/>
        </p:nvSpPr>
        <p:spPr>
          <a:xfrm>
            <a:off x="0" y="35005"/>
            <a:ext cx="9144000" cy="584775"/>
          </a:xfrm>
          <a:prstGeom prst="rect">
            <a:avLst/>
          </a:prstGeom>
          <a:noFill/>
        </p:spPr>
        <p:txBody>
          <a:bodyPr wrap="square" rtlCol="0">
            <a:spAutoFit/>
          </a:bodyPr>
          <a:lstStyle/>
          <a:p>
            <a:pPr algn="ctr"/>
            <a:r>
              <a:rPr lang="en-US" altLang="zh-CN" sz="3200" dirty="0" smtClean="0"/>
              <a:t>2002:</a:t>
            </a:r>
            <a:r>
              <a:rPr lang="zh-CN" altLang="en-US" sz="3200" dirty="0" smtClean="0"/>
              <a:t> </a:t>
            </a:r>
            <a:r>
              <a:rPr lang="en-US" altLang="zh-CN" sz="3200" dirty="0" smtClean="0"/>
              <a:t>Community</a:t>
            </a:r>
            <a:r>
              <a:rPr lang="zh-CN" altLang="en-US" sz="3200" dirty="0" smtClean="0"/>
              <a:t> </a:t>
            </a:r>
            <a:r>
              <a:rPr lang="en-US" altLang="zh-CN" sz="3200" dirty="0" smtClean="0"/>
              <a:t>Detection</a:t>
            </a:r>
            <a:endParaRPr lang="en-US" sz="3200" dirty="0"/>
          </a:p>
        </p:txBody>
      </p:sp>
      <p:sp>
        <p:nvSpPr>
          <p:cNvPr id="66" name="Rectangle 65"/>
          <p:cNvSpPr/>
          <p:nvPr/>
        </p:nvSpPr>
        <p:spPr>
          <a:xfrm>
            <a:off x="76200" y="695980"/>
            <a:ext cx="8839200" cy="707886"/>
          </a:xfrm>
          <a:prstGeom prst="rect">
            <a:avLst/>
          </a:prstGeom>
        </p:spPr>
        <p:txBody>
          <a:bodyPr wrap="square">
            <a:spAutoFit/>
          </a:bodyPr>
          <a:lstStyle/>
          <a:p>
            <a:pPr marL="342900" indent="-342900">
              <a:buFont typeface="Arial" charset="0"/>
              <a:buChar char="•"/>
            </a:pPr>
            <a:r>
              <a:rPr lang="en-US" sz="2000" dirty="0" smtClean="0">
                <a:latin typeface="Times New Roman" charset="0"/>
                <a:ea typeface="Times New Roman" charset="0"/>
                <a:cs typeface="Times New Roman" charset="0"/>
              </a:rPr>
              <a:t>“</a:t>
            </a:r>
            <a:r>
              <a:rPr lang="en-US" altLang="zh-CN" sz="2000" dirty="0">
                <a:latin typeface="Times New Roman" charset="0"/>
                <a:ea typeface="Times New Roman" charset="0"/>
                <a:cs typeface="Times New Roman" charset="0"/>
              </a:rPr>
              <a:t>T</a:t>
            </a:r>
            <a:r>
              <a:rPr lang="en-US" sz="2000" dirty="0" smtClean="0">
                <a:latin typeface="Times New Roman" charset="0"/>
                <a:ea typeface="Times New Roman" charset="0"/>
                <a:cs typeface="Times New Roman" charset="0"/>
              </a:rPr>
              <a:t>he </a:t>
            </a:r>
            <a:r>
              <a:rPr lang="en-US" sz="2000" dirty="0">
                <a:latin typeface="Times New Roman" charset="0"/>
                <a:ea typeface="Times New Roman" charset="0"/>
                <a:cs typeface="Times New Roman" charset="0"/>
              </a:rPr>
              <a:t>property of community structure, in which network nodes are joined together in tightly knit groups, between which there are only looser connections</a:t>
            </a:r>
            <a:r>
              <a:rPr lang="en-US" sz="2000" dirty="0" smtClean="0">
                <a:latin typeface="Times New Roman" charset="0"/>
                <a:ea typeface="Times New Roman" charset="0"/>
                <a:cs typeface="Times New Roman" charset="0"/>
              </a:rPr>
              <a:t>.</a:t>
            </a:r>
            <a:r>
              <a:rPr lang="en-US" altLang="zh-CN" sz="2000" dirty="0" smtClean="0">
                <a:latin typeface="Times New Roman" charset="0"/>
                <a:ea typeface="Times New Roman" charset="0"/>
                <a:cs typeface="Times New Roman" charset="0"/>
              </a:rPr>
              <a:t>”</a:t>
            </a:r>
            <a:endParaRPr lang="zh-CN" altLang="en-US" sz="2000" dirty="0" smtClean="0">
              <a:latin typeface="Times New Roman" charset="0"/>
              <a:ea typeface="Times New Roman" charset="0"/>
              <a:cs typeface="Times New Roman" charset="0"/>
            </a:endParaRPr>
          </a:p>
        </p:txBody>
      </p:sp>
      <p:sp>
        <p:nvSpPr>
          <p:cNvPr id="68" name="Rectangle 67"/>
          <p:cNvSpPr/>
          <p:nvPr/>
        </p:nvSpPr>
        <p:spPr>
          <a:xfrm>
            <a:off x="68580" y="3962400"/>
            <a:ext cx="9006840" cy="2514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73" name="Rectangle 72"/>
          <p:cNvSpPr/>
          <p:nvPr/>
        </p:nvSpPr>
        <p:spPr>
          <a:xfrm>
            <a:off x="228600" y="1534180"/>
            <a:ext cx="8763000" cy="523220"/>
          </a:xfrm>
          <a:prstGeom prst="rect">
            <a:avLst/>
          </a:prstGeom>
        </p:spPr>
        <p:txBody>
          <a:bodyPr wrap="square">
            <a:spAutoFit/>
          </a:bodyPr>
          <a:lstStyle/>
          <a:p>
            <a:r>
              <a:rPr lang="en-US" sz="1400" dirty="0">
                <a:latin typeface="Times New Roman" charset="0"/>
                <a:ea typeface="Times New Roman" charset="0"/>
                <a:cs typeface="Times New Roman" charset="0"/>
              </a:rPr>
              <a:t>M. Girvan and M. E. J. </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Newman.</a:t>
            </a:r>
            <a:r>
              <a:rPr lang="zh-CN" altLang="en-US" sz="1400" dirty="0" smtClean="0">
                <a:latin typeface="Times New Roman" charset="0"/>
                <a:ea typeface="Times New Roman" charset="0"/>
                <a:cs typeface="Times New Roman" charset="0"/>
              </a:rPr>
              <a:t> </a:t>
            </a:r>
            <a:r>
              <a:rPr lang="en-US" sz="1400" dirty="0">
                <a:latin typeface="Times New Roman" charset="0"/>
                <a:ea typeface="Times New Roman" charset="0"/>
                <a:cs typeface="Times New Roman" charset="0"/>
              </a:rPr>
              <a:t>Community structure in social and biological networks. </a:t>
            </a:r>
            <a:r>
              <a:rPr lang="en-US" altLang="zh-CN" sz="1400" i="1" dirty="0" smtClean="0">
                <a:latin typeface="Times New Roman" charset="0"/>
                <a:ea typeface="Times New Roman" charset="0"/>
                <a:cs typeface="Times New Roman" charset="0"/>
              </a:rPr>
              <a:t>PNAS</a:t>
            </a:r>
            <a:r>
              <a:rPr lang="en-US" sz="1400" dirty="0">
                <a:latin typeface="Times New Roman" charset="0"/>
                <a:ea typeface="Times New Roman" charset="0"/>
                <a:cs typeface="Times New Roman" charset="0"/>
              </a:rPr>
              <a:t> </a:t>
            </a:r>
            <a:r>
              <a:rPr lang="en-US" sz="1400" i="1" dirty="0">
                <a:latin typeface="Times New Roman" charset="0"/>
                <a:ea typeface="Times New Roman" charset="0"/>
                <a:cs typeface="Times New Roman" charset="0"/>
              </a:rPr>
              <a:t>99(12):</a:t>
            </a:r>
            <a:r>
              <a:rPr lang="en-US" sz="1400" i="1" dirty="0" smtClean="0">
                <a:latin typeface="Times New Roman" charset="0"/>
                <a:ea typeface="Times New Roman" charset="0"/>
                <a:cs typeface="Times New Roman" charset="0"/>
              </a:rPr>
              <a:t>7821-7826</a:t>
            </a:r>
            <a:r>
              <a:rPr lang="en-US" altLang="zh-CN" sz="1400" dirty="0" smtClean="0">
                <a:latin typeface="Times New Roman" charset="0"/>
                <a:ea typeface="Times New Roman" charset="0"/>
                <a:cs typeface="Times New Roman" charset="0"/>
              </a:rPr>
              <a:t>,</a:t>
            </a:r>
            <a:r>
              <a:rPr lang="zh-CN" altLang="en-US" sz="1400" dirty="0" smtClean="0">
                <a:latin typeface="Times New Roman" charset="0"/>
                <a:ea typeface="Times New Roman" charset="0"/>
                <a:cs typeface="Times New Roman" charset="0"/>
              </a:rPr>
              <a:t> </a:t>
            </a:r>
            <a:r>
              <a:rPr lang="en-US" sz="1400" i="1" dirty="0" smtClean="0">
                <a:latin typeface="Times New Roman" charset="0"/>
                <a:ea typeface="Times New Roman" charset="0"/>
                <a:cs typeface="Times New Roman" charset="0"/>
              </a:rPr>
              <a:t>2002</a:t>
            </a:r>
            <a:r>
              <a:rPr lang="en-US" sz="1400" dirty="0" smtClean="0">
                <a:latin typeface="Times New Roman" charset="0"/>
                <a:ea typeface="Times New Roman" charset="0"/>
                <a:cs typeface="Times New Roman" charset="0"/>
              </a:rPr>
              <a:t>. Cited by </a:t>
            </a:r>
            <a:r>
              <a:rPr lang="en-US" altLang="zh-CN" sz="1400" dirty="0" smtClean="0">
                <a:latin typeface="Times New Roman" charset="0"/>
                <a:ea typeface="Times New Roman" charset="0"/>
                <a:cs typeface="Times New Roman" charset="0"/>
              </a:rPr>
              <a:t>8088</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(as of May 2016) </a:t>
            </a:r>
            <a:endParaRPr lang="en-US" sz="1400" dirty="0">
              <a:latin typeface="Times New Roman" charset="0"/>
              <a:ea typeface="Times New Roman" charset="0"/>
              <a:cs typeface="Times New Roman" charset="0"/>
            </a:endParaRPr>
          </a:p>
        </p:txBody>
      </p:sp>
      <p:pic>
        <p:nvPicPr>
          <p:cNvPr id="74" name="Picture 73"/>
          <p:cNvPicPr>
            <a:picLocks noChangeAspect="1"/>
          </p:cNvPicPr>
          <p:nvPr/>
        </p:nvPicPr>
        <p:blipFill>
          <a:blip r:embed="rId10"/>
          <a:stretch>
            <a:fillRect/>
          </a:stretch>
        </p:blipFill>
        <p:spPr>
          <a:xfrm>
            <a:off x="457200" y="4191000"/>
            <a:ext cx="1981200" cy="2080260"/>
          </a:xfrm>
          <a:prstGeom prst="rect">
            <a:avLst/>
          </a:prstGeom>
          <a:ln w="25400">
            <a:noFill/>
          </a:ln>
        </p:spPr>
      </p:pic>
      <p:pic>
        <p:nvPicPr>
          <p:cNvPr id="75" name="Picture 74"/>
          <p:cNvPicPr>
            <a:picLocks noChangeAspect="1"/>
          </p:cNvPicPr>
          <p:nvPr/>
        </p:nvPicPr>
        <p:blipFill>
          <a:blip r:embed="rId13"/>
          <a:stretch>
            <a:fillRect/>
          </a:stretch>
        </p:blipFill>
        <p:spPr>
          <a:xfrm>
            <a:off x="3276600" y="4038600"/>
            <a:ext cx="2362200" cy="2283064"/>
          </a:xfrm>
          <a:prstGeom prst="rect">
            <a:avLst/>
          </a:prstGeom>
        </p:spPr>
      </p:pic>
      <p:pic>
        <p:nvPicPr>
          <p:cNvPr id="76" name="Picture 75"/>
          <p:cNvPicPr>
            <a:picLocks noChangeAspect="1"/>
          </p:cNvPicPr>
          <p:nvPr/>
        </p:nvPicPr>
        <p:blipFill>
          <a:blip r:embed="rId14"/>
          <a:stretch>
            <a:fillRect/>
          </a:stretch>
        </p:blipFill>
        <p:spPr>
          <a:xfrm>
            <a:off x="5943600" y="4191000"/>
            <a:ext cx="2777356" cy="1832548"/>
          </a:xfrm>
          <a:prstGeom prst="rect">
            <a:avLst/>
          </a:prstGeom>
        </p:spPr>
      </p:pic>
      <p:sp>
        <p:nvSpPr>
          <p:cNvPr id="63" name="Rectangle 62"/>
          <p:cNvSpPr/>
          <p:nvPr/>
        </p:nvSpPr>
        <p:spPr>
          <a:xfrm>
            <a:off x="4724401" y="2834177"/>
            <a:ext cx="4724400" cy="289310"/>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78" name="Rectangle 77"/>
          <p:cNvSpPr/>
          <p:nvPr/>
        </p:nvSpPr>
        <p:spPr>
          <a:xfrm>
            <a:off x="4724401" y="3138977"/>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a:t>
            </a:r>
            <a:r>
              <a:rPr lang="en-US" sz="1600" dirty="0" smtClean="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79" name="Oval 78"/>
          <p:cNvSpPr>
            <a:spLocks noChangeAspect="1"/>
          </p:cNvSpPr>
          <p:nvPr/>
        </p:nvSpPr>
        <p:spPr>
          <a:xfrm>
            <a:off x="4495800" y="28862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80" name="Oval 79"/>
          <p:cNvSpPr>
            <a:spLocks noChangeAspect="1"/>
          </p:cNvSpPr>
          <p:nvPr/>
        </p:nvSpPr>
        <p:spPr>
          <a:xfrm>
            <a:off x="4495800" y="331265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81" name="Oval 80"/>
          <p:cNvSpPr>
            <a:spLocks noChangeAspect="1"/>
          </p:cNvSpPr>
          <p:nvPr/>
        </p:nvSpPr>
        <p:spPr>
          <a:xfrm>
            <a:off x="4495800" y="36576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82" name="Oval 81"/>
          <p:cNvSpPr>
            <a:spLocks noChangeAspect="1"/>
          </p:cNvSpPr>
          <p:nvPr/>
        </p:nvSpPr>
        <p:spPr>
          <a:xfrm>
            <a:off x="4495800" y="2540358"/>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83" name="TextBox 82"/>
          <p:cNvSpPr txBox="1"/>
          <p:nvPr/>
        </p:nvSpPr>
        <p:spPr>
          <a:xfrm>
            <a:off x="3733799" y="3556716"/>
            <a:ext cx="838201" cy="369332"/>
          </a:xfrm>
          <a:prstGeom prst="rect">
            <a:avLst/>
          </a:prstGeom>
          <a:noFill/>
        </p:spPr>
        <p:txBody>
          <a:bodyPr wrap="square" rtlCol="0">
            <a:spAutoFit/>
          </a:bodyPr>
          <a:lstStyle/>
          <a:p>
            <a:r>
              <a:rPr lang="en-US" b="1" dirty="0" smtClean="0">
                <a:solidFill>
                  <a:srgbClr val="C00000"/>
                </a:solidFill>
                <a:latin typeface="Times New Roman" charset="0"/>
                <a:ea typeface="Times New Roman" charset="0"/>
                <a:cs typeface="Times New Roman" charset="0"/>
              </a:rPr>
              <a:t>2002</a:t>
            </a:r>
            <a:endParaRPr lang="en-US" b="1" dirty="0">
              <a:solidFill>
                <a:srgbClr val="C00000"/>
              </a:solidFill>
              <a:latin typeface="Times New Roman" charset="0"/>
              <a:ea typeface="Times New Roman" charset="0"/>
              <a:cs typeface="Times New Roman" charset="0"/>
            </a:endParaRPr>
          </a:p>
        </p:txBody>
      </p:sp>
      <p:sp>
        <p:nvSpPr>
          <p:cNvPr id="84" name="TextBox 83"/>
          <p:cNvSpPr txBox="1"/>
          <p:nvPr/>
        </p:nvSpPr>
        <p:spPr>
          <a:xfrm>
            <a:off x="3733800" y="2492589"/>
            <a:ext cx="1444752" cy="313932"/>
          </a:xfrm>
          <a:prstGeom prst="rect">
            <a:avLst/>
          </a:prstGeom>
          <a:noFill/>
        </p:spPr>
        <p:txBody>
          <a:bodyPr wrap="square" rtlCol="0">
            <a:spAutoFit/>
          </a:bodyPr>
          <a:lstStyle/>
          <a:p>
            <a:pPr>
              <a:lnSpc>
                <a:spcPct val="80000"/>
              </a:lnSpc>
            </a:pPr>
            <a:r>
              <a:rPr lang="en-US" smtClean="0">
                <a:solidFill>
                  <a:srgbClr val="C00000"/>
                </a:solidFill>
                <a:latin typeface="Times New Roman" charset="0"/>
                <a:ea typeface="Times New Roman" charset="0"/>
                <a:cs typeface="Times New Roman" charset="0"/>
              </a:rPr>
              <a:t>2007</a:t>
            </a:r>
            <a:endParaRPr lang="en-US" dirty="0">
              <a:solidFill>
                <a:srgbClr val="C00000"/>
              </a:solidFill>
              <a:latin typeface="Times New Roman" charset="0"/>
              <a:ea typeface="Times New Roman" charset="0"/>
              <a:cs typeface="Times New Roman" charset="0"/>
            </a:endParaRPr>
          </a:p>
        </p:txBody>
      </p:sp>
      <p:sp>
        <p:nvSpPr>
          <p:cNvPr id="85" name="Rectangle 84"/>
          <p:cNvSpPr/>
          <p:nvPr/>
        </p:nvSpPr>
        <p:spPr>
          <a:xfrm>
            <a:off x="4724401" y="3547646"/>
            <a:ext cx="4800600" cy="338554"/>
          </a:xfrm>
          <a:prstGeom prst="rect">
            <a:avLst/>
          </a:prstGeom>
        </p:spPr>
        <p:txBody>
          <a:bodyPr wrap="square">
            <a:spAutoFit/>
          </a:bodyPr>
          <a:lstStyle/>
          <a:p>
            <a:r>
              <a:rPr lang="en-US" altLang="zh-CN" sz="1600" b="1" dirty="0" smtClean="0">
                <a:solidFill>
                  <a:srgbClr val="C00000"/>
                </a:solidFill>
                <a:latin typeface="Times New Roman" charset="0"/>
                <a:ea typeface="Times New Roman" charset="0"/>
                <a:cs typeface="Times New Roman" charset="0"/>
              </a:rPr>
              <a:t>Community Detection</a:t>
            </a:r>
            <a:r>
              <a:rPr lang="en-US" altLang="zh-CN" sz="1600" b="1" dirty="0">
                <a:solidFill>
                  <a:srgbClr val="C00000"/>
                </a:solidFill>
                <a:latin typeface="Times New Roman" charset="0"/>
                <a:ea typeface="Times New Roman" charset="0"/>
                <a:cs typeface="Times New Roman" charset="0"/>
              </a:rPr>
              <a:t> </a:t>
            </a:r>
            <a:r>
              <a:rPr lang="en-US" altLang="zh-CN" sz="1600" b="1" dirty="0" smtClean="0">
                <a:solidFill>
                  <a:srgbClr val="C00000"/>
                </a:solidFill>
                <a:latin typeface="Times New Roman" charset="0"/>
                <a:ea typeface="Times New Roman" charset="0"/>
                <a:cs typeface="Times New Roman" charset="0"/>
              </a:rPr>
              <a:t>[</a:t>
            </a:r>
            <a:r>
              <a:rPr lang="en-US" sz="1600" b="1" dirty="0" smtClean="0">
                <a:solidFill>
                  <a:srgbClr val="C00000"/>
                </a:solidFill>
                <a:latin typeface="Times New Roman" charset="0"/>
                <a:ea typeface="Times New Roman" charset="0"/>
                <a:cs typeface="Times New Roman" charset="0"/>
              </a:rPr>
              <a:t>Girvan</a:t>
            </a:r>
            <a:r>
              <a:rPr lang="en-US" altLang="zh-CN" sz="1600" b="1" dirty="0" smtClean="0">
                <a:solidFill>
                  <a:srgbClr val="C00000"/>
                </a:solidFill>
                <a:latin typeface="Times New Roman" charset="0"/>
                <a:ea typeface="Times New Roman" charset="0"/>
                <a:cs typeface="Times New Roman" charset="0"/>
              </a:rPr>
              <a:t>,</a:t>
            </a:r>
            <a:r>
              <a:rPr lang="zh-CN" altLang="en-US" sz="1600" b="1" dirty="0" smtClean="0">
                <a:solidFill>
                  <a:srgbClr val="C00000"/>
                </a:solidFill>
                <a:latin typeface="Times New Roman" charset="0"/>
                <a:ea typeface="Times New Roman" charset="0"/>
                <a:cs typeface="Times New Roman" charset="0"/>
              </a:rPr>
              <a:t> </a:t>
            </a:r>
            <a:r>
              <a:rPr lang="en-US" altLang="zh-CN" sz="1600" b="1" dirty="0" smtClean="0">
                <a:solidFill>
                  <a:srgbClr val="C00000"/>
                </a:solidFill>
                <a:latin typeface="Times New Roman" charset="0"/>
                <a:ea typeface="Times New Roman" charset="0"/>
                <a:cs typeface="Times New Roman" charset="0"/>
              </a:rPr>
              <a:t>Newman]</a:t>
            </a:r>
            <a:endParaRPr lang="en-US" sz="1600" b="1" dirty="0">
              <a:solidFill>
                <a:srgbClr val="C00000"/>
              </a:solidFill>
              <a:latin typeface="Times New Roman" charset="0"/>
              <a:ea typeface="Times New Roman" charset="0"/>
              <a:cs typeface="Times New Roman" charset="0"/>
            </a:endParaRPr>
          </a:p>
        </p:txBody>
      </p:sp>
      <p:sp>
        <p:nvSpPr>
          <p:cNvPr id="86" name="TextBox 85"/>
          <p:cNvSpPr txBox="1"/>
          <p:nvPr/>
        </p:nvSpPr>
        <p:spPr>
          <a:xfrm>
            <a:off x="3733800" y="32120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87" name="TextBox 86"/>
          <p:cNvSpPr txBox="1"/>
          <p:nvPr/>
        </p:nvSpPr>
        <p:spPr>
          <a:xfrm>
            <a:off x="3733800" y="2779552"/>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88" name="Rectangle 87"/>
          <p:cNvSpPr/>
          <p:nvPr/>
        </p:nvSpPr>
        <p:spPr>
          <a:xfrm>
            <a:off x="4724401" y="2455088"/>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Spread</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of</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Obesity,</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Happiness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400" dirty="0" smtClean="0">
                <a:solidFill>
                  <a:srgbClr val="C00000"/>
                </a:solidFill>
                <a:latin typeface="Times New Roman" charset="0"/>
                <a:ea typeface="Times New Roman" charset="0"/>
                <a:cs typeface="Times New Roman" charset="0"/>
              </a:rPr>
              <a:t>Christakis</a:t>
            </a:r>
            <a:r>
              <a:rPr lang="en-US" altLang="zh-CN" sz="1400" dirty="0" smtClean="0">
                <a:solidFill>
                  <a:srgbClr val="C00000"/>
                </a:solidFill>
                <a:latin typeface="Times New Roman" charset="0"/>
                <a:ea typeface="Times New Roman" charset="0"/>
                <a:cs typeface="Times New Roman" charset="0"/>
              </a:rPr>
              <a:t>,</a:t>
            </a:r>
            <a:r>
              <a:rPr lang="zh-CN" altLang="en-US" sz="1400" dirty="0" smtClean="0">
                <a:solidFill>
                  <a:srgbClr val="C00000"/>
                </a:solidFill>
                <a:latin typeface="Times New Roman" charset="0"/>
                <a:ea typeface="Times New Roman" charset="0"/>
                <a:cs typeface="Times New Roman" charset="0"/>
              </a:rPr>
              <a:t> </a:t>
            </a:r>
            <a:r>
              <a:rPr lang="en-US" sz="1400" dirty="0" smtClean="0">
                <a:solidFill>
                  <a:srgbClr val="C00000"/>
                </a:solidFill>
                <a:latin typeface="Times New Roman" charset="0"/>
                <a:ea typeface="Times New Roman" charset="0"/>
                <a:cs typeface="Times New Roman" charset="0"/>
              </a:rPr>
              <a:t>Fowler</a:t>
            </a:r>
            <a:r>
              <a:rPr lang="en-US" altLang="zh-CN"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9" name="Oval 88"/>
          <p:cNvSpPr>
            <a:spLocks noChangeAspect="1"/>
          </p:cNvSpPr>
          <p:nvPr/>
        </p:nvSpPr>
        <p:spPr>
          <a:xfrm>
            <a:off x="4495800" y="22098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90" name="TextBox 89"/>
          <p:cNvSpPr txBox="1"/>
          <p:nvPr/>
        </p:nvSpPr>
        <p:spPr>
          <a:xfrm>
            <a:off x="3730752" y="2156406"/>
            <a:ext cx="1444752" cy="313932"/>
          </a:xfrm>
          <a:prstGeom prst="rect">
            <a:avLst/>
          </a:prstGeom>
          <a:noFill/>
        </p:spPr>
        <p:txBody>
          <a:bodyPr wrap="square" rtlCol="0">
            <a:spAutoFit/>
          </a:bodyPr>
          <a:lstStyle/>
          <a:p>
            <a:pPr>
              <a:lnSpc>
                <a:spcPct val="80000"/>
              </a:lnSpc>
            </a:pPr>
            <a:r>
              <a:rPr lang="en-US" dirty="0" smtClean="0">
                <a:solidFill>
                  <a:srgbClr val="C00000"/>
                </a:solidFill>
                <a:latin typeface="Times New Roman" charset="0"/>
                <a:ea typeface="Times New Roman" charset="0"/>
                <a:cs typeface="Times New Roman" charset="0"/>
              </a:rPr>
              <a:t>2009</a:t>
            </a:r>
            <a:endParaRPr lang="en-US" dirty="0">
              <a:solidFill>
                <a:srgbClr val="C00000"/>
              </a:solidFill>
              <a:latin typeface="Times New Roman" charset="0"/>
              <a:ea typeface="Times New Roman" charset="0"/>
              <a:cs typeface="Times New Roman" charset="0"/>
            </a:endParaRPr>
          </a:p>
        </p:txBody>
      </p:sp>
      <p:sp>
        <p:nvSpPr>
          <p:cNvPr id="91" name="Rectangle 90"/>
          <p:cNvSpPr/>
          <p:nvPr/>
        </p:nvSpPr>
        <p:spPr>
          <a:xfrm>
            <a:off x="4724400" y="2124530"/>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Social Influence Analysis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[Tang, Sun]</a:t>
            </a:r>
            <a:endParaRPr lang="en-US" sz="1600"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6021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p:bldP spid="66" grpId="0"/>
      <p:bldP spid="68" grpId="0" animBg="1"/>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51223" y="263769"/>
            <a:ext cx="8335577" cy="1055077"/>
          </a:xfrm>
        </p:spPr>
        <p:txBody>
          <a:bodyPr/>
          <a:lstStyle/>
          <a:p>
            <a:r>
              <a:rPr lang="en-US" altLang="zh-CN" dirty="0" smtClean="0">
                <a:ea typeface="黑体" pitchFamily="49" charset="-122"/>
                <a:cs typeface="Arial" pitchFamily="34" charset="0"/>
              </a:rPr>
              <a:t>Networked World</a:t>
            </a:r>
            <a:endParaRPr lang="zh-CN" altLang="en-US" dirty="0">
              <a:ea typeface="黑体" pitchFamily="49" charset="-122"/>
              <a:cs typeface="Arial" pitchFamily="34" charset="0"/>
            </a:endParaRPr>
          </a:p>
        </p:txBody>
      </p:sp>
      <p:sp>
        <p:nvSpPr>
          <p:cNvPr id="25" name="矩形 2"/>
          <p:cNvSpPr/>
          <p:nvPr/>
        </p:nvSpPr>
        <p:spPr>
          <a:xfrm>
            <a:off x="0" y="6172200"/>
            <a:ext cx="9144000" cy="4220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26" name="图片 5" descr="static-graph.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703385" y="1505396"/>
            <a:ext cx="7666892" cy="4666804"/>
          </a:xfrm>
          <a:prstGeom prst="rect">
            <a:avLst/>
          </a:prstGeom>
        </p:spPr>
      </p:pic>
      <p:pic>
        <p:nvPicPr>
          <p:cNvPr id="39" name="Picture 2"/>
          <p:cNvPicPr>
            <a:picLocks noChangeAspect="1" noChangeArrowheads="1"/>
          </p:cNvPicPr>
          <p:nvPr/>
        </p:nvPicPr>
        <p:blipFill>
          <a:blip r:embed="rId4" cstate="print"/>
          <a:srcRect/>
          <a:stretch>
            <a:fillRect/>
          </a:stretch>
        </p:blipFill>
        <p:spPr bwMode="auto">
          <a:xfrm>
            <a:off x="1125416" y="1389185"/>
            <a:ext cx="1406769" cy="549310"/>
          </a:xfrm>
          <a:prstGeom prst="rect">
            <a:avLst/>
          </a:prstGeom>
          <a:noFill/>
          <a:ln w="9525">
            <a:noFill/>
            <a:miter lim="800000"/>
            <a:headEnd/>
            <a:tailEnd/>
          </a:ln>
        </p:spPr>
      </p:pic>
      <p:pic>
        <p:nvPicPr>
          <p:cNvPr id="40" name="Picture 11"/>
          <p:cNvPicPr>
            <a:picLocks noChangeAspect="1" noChangeArrowheads="1"/>
          </p:cNvPicPr>
          <p:nvPr/>
        </p:nvPicPr>
        <p:blipFill>
          <a:blip r:embed="rId5" cstate="print"/>
          <a:srcRect/>
          <a:stretch>
            <a:fillRect/>
          </a:stretch>
        </p:blipFill>
        <p:spPr bwMode="auto">
          <a:xfrm>
            <a:off x="5908431" y="1333145"/>
            <a:ext cx="773723" cy="773723"/>
          </a:xfrm>
          <a:prstGeom prst="rect">
            <a:avLst/>
          </a:prstGeom>
          <a:noFill/>
          <a:ln w="9525">
            <a:noFill/>
            <a:miter lim="800000"/>
            <a:headEnd/>
            <a:tailEnd/>
          </a:ln>
        </p:spPr>
      </p:pic>
      <p:pic>
        <p:nvPicPr>
          <p:cNvPr id="41" name="Picture 2"/>
          <p:cNvPicPr>
            <a:picLocks noChangeAspect="1" noChangeArrowheads="1"/>
          </p:cNvPicPr>
          <p:nvPr/>
        </p:nvPicPr>
        <p:blipFill>
          <a:blip r:embed="rId6" cstate="print"/>
          <a:srcRect/>
          <a:stretch>
            <a:fillRect/>
          </a:stretch>
        </p:blipFill>
        <p:spPr bwMode="auto">
          <a:xfrm>
            <a:off x="6611819" y="3359911"/>
            <a:ext cx="1895078" cy="633046"/>
          </a:xfrm>
          <a:prstGeom prst="rect">
            <a:avLst/>
          </a:prstGeom>
          <a:noFill/>
          <a:ln w="9525">
            <a:noFill/>
            <a:miter lim="800000"/>
            <a:headEnd/>
            <a:tailEnd/>
          </a:ln>
        </p:spPr>
      </p:pic>
      <p:pic>
        <p:nvPicPr>
          <p:cNvPr id="42" name="Picture 3"/>
          <p:cNvPicPr>
            <a:picLocks noChangeAspect="1" noChangeArrowheads="1"/>
          </p:cNvPicPr>
          <p:nvPr/>
        </p:nvPicPr>
        <p:blipFill>
          <a:blip r:embed="rId7" cstate="print"/>
          <a:srcRect/>
          <a:stretch>
            <a:fillRect/>
          </a:stretch>
        </p:blipFill>
        <p:spPr bwMode="auto">
          <a:xfrm>
            <a:off x="984739" y="2907032"/>
            <a:ext cx="1266092" cy="666365"/>
          </a:xfrm>
          <a:prstGeom prst="rect">
            <a:avLst/>
          </a:prstGeom>
          <a:noFill/>
          <a:ln w="9525">
            <a:noFill/>
            <a:miter lim="800000"/>
            <a:headEnd/>
            <a:tailEnd/>
          </a:ln>
        </p:spPr>
      </p:pic>
      <p:sp>
        <p:nvSpPr>
          <p:cNvPr id="43" name="矩形 16"/>
          <p:cNvSpPr/>
          <p:nvPr/>
        </p:nvSpPr>
        <p:spPr>
          <a:xfrm>
            <a:off x="562708" y="1951892"/>
            <a:ext cx="3165231" cy="77372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1846" dirty="0">
                <a:solidFill>
                  <a:srgbClr val="FF0000"/>
                </a:solidFill>
              </a:rPr>
              <a:t> </a:t>
            </a:r>
            <a:r>
              <a:rPr lang="en-US" altLang="zh-CN" sz="1846" b="1" dirty="0" smtClean="0">
                <a:solidFill>
                  <a:srgbClr val="FF0000"/>
                </a:solidFill>
              </a:rPr>
              <a:t>1.65 </a:t>
            </a:r>
            <a:r>
              <a:rPr lang="en-US" altLang="zh-CN" sz="1846" b="1" dirty="0">
                <a:solidFill>
                  <a:srgbClr val="FF0000"/>
                </a:solidFill>
              </a:rPr>
              <a:t>billion </a:t>
            </a:r>
            <a:r>
              <a:rPr lang="en-US" altLang="zh-CN" sz="1846" dirty="0" smtClean="0">
                <a:solidFill>
                  <a:schemeClr val="tx1"/>
                </a:solidFill>
              </a:rPr>
              <a:t>MAU</a:t>
            </a:r>
            <a:endParaRPr lang="en-US" altLang="zh-CN" sz="1846" dirty="0">
              <a:solidFill>
                <a:schemeClr val="tx1"/>
              </a:solidFill>
            </a:endParaRPr>
          </a:p>
          <a:p>
            <a:pPr>
              <a:buFont typeface="Arial" pitchFamily="34" charset="0"/>
              <a:buChar char="•"/>
            </a:pPr>
            <a:r>
              <a:rPr lang="en-US" altLang="zh-CN" sz="1846" b="1" dirty="0">
                <a:solidFill>
                  <a:srgbClr val="0000CC"/>
                </a:solidFill>
              </a:rPr>
              <a:t> </a:t>
            </a:r>
            <a:r>
              <a:rPr lang="en-US" altLang="zh-CN" sz="1846" b="1" dirty="0" smtClean="0">
                <a:solidFill>
                  <a:srgbClr val="0000CC"/>
                </a:solidFill>
              </a:rPr>
              <a:t>2.5 trillion </a:t>
            </a:r>
            <a:r>
              <a:rPr lang="en-US" altLang="zh-CN" sz="1846" dirty="0" smtClean="0">
                <a:solidFill>
                  <a:schemeClr val="tx1"/>
                </a:solidFill>
              </a:rPr>
              <a:t>minutes/month</a:t>
            </a:r>
            <a:endParaRPr lang="en-US" altLang="zh-CN" sz="1846" dirty="0">
              <a:solidFill>
                <a:schemeClr val="tx1"/>
              </a:solidFill>
            </a:endParaRPr>
          </a:p>
        </p:txBody>
      </p:sp>
      <p:sp>
        <p:nvSpPr>
          <p:cNvPr id="44" name="矩形 20"/>
          <p:cNvSpPr/>
          <p:nvPr/>
        </p:nvSpPr>
        <p:spPr>
          <a:xfrm>
            <a:off x="5838092" y="3992957"/>
            <a:ext cx="3094893" cy="77372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1846" dirty="0">
                <a:solidFill>
                  <a:srgbClr val="FF0000"/>
                </a:solidFill>
              </a:rPr>
              <a:t> </a:t>
            </a:r>
            <a:r>
              <a:rPr lang="en-US" altLang="zh-CN" sz="1846" b="1" dirty="0" smtClean="0">
                <a:solidFill>
                  <a:srgbClr val="FF0000"/>
                </a:solidFill>
              </a:rPr>
              <a:t>220 </a:t>
            </a:r>
            <a:r>
              <a:rPr lang="en-US" altLang="zh-CN" sz="1846" b="1" dirty="0">
                <a:solidFill>
                  <a:srgbClr val="FF0000"/>
                </a:solidFill>
              </a:rPr>
              <a:t>million </a:t>
            </a:r>
            <a:r>
              <a:rPr lang="en-US" altLang="zh-CN" sz="1846" dirty="0">
                <a:solidFill>
                  <a:schemeClr val="tx1"/>
                </a:solidFill>
              </a:rPr>
              <a:t>users  </a:t>
            </a:r>
          </a:p>
          <a:p>
            <a:pPr>
              <a:buFont typeface="Arial" pitchFamily="34" charset="0"/>
              <a:buChar char="•"/>
            </a:pPr>
            <a:r>
              <a:rPr lang="en-US" altLang="zh-CN" sz="1846" b="1" dirty="0">
                <a:solidFill>
                  <a:srgbClr val="0000CC"/>
                </a:solidFill>
              </a:rPr>
              <a:t> influencing </a:t>
            </a:r>
            <a:r>
              <a:rPr lang="en-US" altLang="zh-CN" sz="1846" dirty="0">
                <a:solidFill>
                  <a:srgbClr val="000000"/>
                </a:solidFill>
              </a:rPr>
              <a:t>our daily life</a:t>
            </a:r>
          </a:p>
        </p:txBody>
      </p:sp>
      <p:sp>
        <p:nvSpPr>
          <p:cNvPr id="45" name="矩形 21"/>
          <p:cNvSpPr/>
          <p:nvPr/>
        </p:nvSpPr>
        <p:spPr>
          <a:xfrm>
            <a:off x="5486400" y="2134311"/>
            <a:ext cx="3516923" cy="101333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1846" b="1" dirty="0" smtClean="0">
                <a:solidFill>
                  <a:srgbClr val="FF0000"/>
                </a:solidFill>
              </a:rPr>
              <a:t>QQ: </a:t>
            </a:r>
            <a:r>
              <a:rPr lang="en-US" altLang="zh-CN" sz="1846" b="1" dirty="0">
                <a:solidFill>
                  <a:srgbClr val="FF0000"/>
                </a:solidFill>
              </a:rPr>
              <a:t>800 </a:t>
            </a:r>
            <a:r>
              <a:rPr lang="en-US" altLang="zh-CN" sz="1846" b="1" dirty="0" smtClean="0">
                <a:solidFill>
                  <a:srgbClr val="FF0000"/>
                </a:solidFill>
              </a:rPr>
              <a:t>million </a:t>
            </a:r>
            <a:r>
              <a:rPr lang="en-US" altLang="zh-CN" sz="1846" dirty="0" smtClean="0">
                <a:solidFill>
                  <a:schemeClr val="tx1"/>
                </a:solidFill>
              </a:rPr>
              <a:t>MAU</a:t>
            </a:r>
            <a:endParaRPr lang="en-US" altLang="zh-CN" sz="1846" dirty="0">
              <a:solidFill>
                <a:schemeClr val="tx1"/>
              </a:solidFill>
            </a:endParaRPr>
          </a:p>
          <a:p>
            <a:pPr>
              <a:buFont typeface="Arial" pitchFamily="34" charset="0"/>
              <a:buChar char="•"/>
            </a:pPr>
            <a:r>
              <a:rPr lang="en-US" altLang="zh-CN" sz="1846" b="1" dirty="0">
                <a:solidFill>
                  <a:srgbClr val="0000CC"/>
                </a:solidFill>
              </a:rPr>
              <a:t> </a:t>
            </a:r>
            <a:r>
              <a:rPr lang="en-US" altLang="zh-CN" sz="1846" b="1" dirty="0" err="1" smtClean="0">
                <a:solidFill>
                  <a:srgbClr val="0000CC"/>
                </a:solidFill>
              </a:rPr>
              <a:t>WeChat</a:t>
            </a:r>
            <a:r>
              <a:rPr lang="en-US" altLang="zh-CN" sz="1846" b="1" dirty="0" smtClean="0">
                <a:solidFill>
                  <a:srgbClr val="0000CC"/>
                </a:solidFill>
              </a:rPr>
              <a:t>: 700 million </a:t>
            </a:r>
            <a:r>
              <a:rPr lang="en-US" altLang="zh-CN" sz="1846" dirty="0" smtClean="0">
                <a:solidFill>
                  <a:schemeClr val="tx1"/>
                </a:solidFill>
              </a:rPr>
              <a:t>MAU</a:t>
            </a:r>
            <a:endParaRPr lang="en-US" altLang="zh-CN" sz="1846" dirty="0">
              <a:solidFill>
                <a:srgbClr val="000000"/>
              </a:solidFill>
            </a:endParaRPr>
          </a:p>
        </p:txBody>
      </p:sp>
      <p:sp>
        <p:nvSpPr>
          <p:cNvPr id="48" name="矩形 17"/>
          <p:cNvSpPr/>
          <p:nvPr/>
        </p:nvSpPr>
        <p:spPr>
          <a:xfrm>
            <a:off x="422031" y="3569677"/>
            <a:ext cx="2672862" cy="77372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1846" dirty="0">
                <a:solidFill>
                  <a:srgbClr val="FF0000"/>
                </a:solidFill>
              </a:rPr>
              <a:t> </a:t>
            </a:r>
            <a:r>
              <a:rPr lang="en-US" altLang="zh-CN" sz="1846" b="1" dirty="0" smtClean="0">
                <a:solidFill>
                  <a:srgbClr val="FF0000"/>
                </a:solidFill>
              </a:rPr>
              <a:t>255 </a:t>
            </a:r>
            <a:r>
              <a:rPr lang="en-US" altLang="zh-CN" sz="1846" b="1" dirty="0">
                <a:solidFill>
                  <a:srgbClr val="FF0000"/>
                </a:solidFill>
              </a:rPr>
              <a:t>million </a:t>
            </a:r>
            <a:r>
              <a:rPr lang="en-US" altLang="zh-CN" sz="1846" dirty="0" smtClean="0">
                <a:solidFill>
                  <a:schemeClr val="tx1"/>
                </a:solidFill>
              </a:rPr>
              <a:t>MAU  </a:t>
            </a:r>
            <a:endParaRPr lang="en-US" altLang="zh-CN" sz="1846" dirty="0">
              <a:solidFill>
                <a:schemeClr val="tx1"/>
              </a:solidFill>
            </a:endParaRPr>
          </a:p>
          <a:p>
            <a:pPr>
              <a:buFont typeface="Arial" pitchFamily="34" charset="0"/>
              <a:buChar char="•"/>
            </a:pPr>
            <a:r>
              <a:rPr lang="en-US" altLang="zh-CN" sz="1846" b="1" dirty="0">
                <a:solidFill>
                  <a:srgbClr val="0000CC"/>
                </a:solidFill>
              </a:rPr>
              <a:t> </a:t>
            </a:r>
            <a:r>
              <a:rPr lang="en-US" altLang="zh-CN" sz="1846" b="1" dirty="0" smtClean="0">
                <a:solidFill>
                  <a:srgbClr val="0000CC"/>
                </a:solidFill>
              </a:rPr>
              <a:t>Peak: 143K </a:t>
            </a:r>
            <a:r>
              <a:rPr lang="en-US" altLang="zh-CN" sz="1846" dirty="0" smtClean="0">
                <a:solidFill>
                  <a:schemeClr val="tx1"/>
                </a:solidFill>
              </a:rPr>
              <a:t>tweets/s</a:t>
            </a:r>
            <a:endParaRPr lang="en-US" altLang="zh-CN" sz="1846" dirty="0">
              <a:solidFill>
                <a:schemeClr val="tx1"/>
              </a:solidFill>
            </a:endParaRPr>
          </a:p>
        </p:txBody>
      </p:sp>
      <p:pic>
        <p:nvPicPr>
          <p:cNvPr id="49" name="图片 30" descr="amazon.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6093" y="4623945"/>
            <a:ext cx="1899138" cy="469327"/>
          </a:xfrm>
          <a:prstGeom prst="rect">
            <a:avLst/>
          </a:prstGeom>
        </p:spPr>
      </p:pic>
      <p:pic>
        <p:nvPicPr>
          <p:cNvPr id="50" name="图片 31" descr="alibaba_group2-featur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5044" y="4977695"/>
            <a:ext cx="2110154" cy="441186"/>
          </a:xfrm>
          <a:prstGeom prst="rect">
            <a:avLst/>
          </a:prstGeom>
        </p:spPr>
      </p:pic>
      <p:pic>
        <p:nvPicPr>
          <p:cNvPr id="51" name="图片 3"/>
          <p:cNvPicPr>
            <a:picLocks noChangeAspect="1"/>
          </p:cNvPicPr>
          <p:nvPr/>
        </p:nvPicPr>
        <p:blipFill>
          <a:blip r:embed="rId10"/>
          <a:stretch>
            <a:fillRect/>
          </a:stretch>
        </p:blipFill>
        <p:spPr>
          <a:xfrm>
            <a:off x="6963508" y="1318846"/>
            <a:ext cx="773723" cy="773723"/>
          </a:xfrm>
          <a:prstGeom prst="rect">
            <a:avLst/>
          </a:prstGeom>
        </p:spPr>
      </p:pic>
      <p:sp>
        <p:nvSpPr>
          <p:cNvPr id="53" name="矩形 28"/>
          <p:cNvSpPr/>
          <p:nvPr/>
        </p:nvSpPr>
        <p:spPr>
          <a:xfrm>
            <a:off x="633046" y="5117123"/>
            <a:ext cx="2883877" cy="77372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1846" dirty="0">
                <a:solidFill>
                  <a:srgbClr val="FF0000"/>
                </a:solidFill>
              </a:rPr>
              <a:t> </a:t>
            </a:r>
            <a:r>
              <a:rPr lang="en-US" altLang="zh-CN" sz="1846" b="1" dirty="0" smtClean="0">
                <a:solidFill>
                  <a:srgbClr val="FF0000"/>
                </a:solidFill>
              </a:rPr>
              <a:t>304 </a:t>
            </a:r>
            <a:r>
              <a:rPr lang="en-US" altLang="zh-CN" sz="1846" b="1" dirty="0">
                <a:solidFill>
                  <a:srgbClr val="FF0000"/>
                </a:solidFill>
              </a:rPr>
              <a:t>million </a:t>
            </a:r>
            <a:r>
              <a:rPr lang="en-US" altLang="zh-CN" sz="1846" dirty="0">
                <a:solidFill>
                  <a:srgbClr val="000000"/>
                </a:solidFill>
              </a:rPr>
              <a:t>active </a:t>
            </a:r>
            <a:r>
              <a:rPr lang="en-US" altLang="zh-CN" sz="1846" dirty="0">
                <a:solidFill>
                  <a:schemeClr val="tx1"/>
                </a:solidFill>
              </a:rPr>
              <a:t>users</a:t>
            </a:r>
          </a:p>
          <a:p>
            <a:pPr>
              <a:buFont typeface="Arial" pitchFamily="34" charset="0"/>
              <a:buChar char="•"/>
            </a:pPr>
            <a:r>
              <a:rPr lang="en-US" altLang="zh-CN" sz="1846" b="1" dirty="0">
                <a:solidFill>
                  <a:srgbClr val="0000CC"/>
                </a:solidFill>
              </a:rPr>
              <a:t> 14 billion</a:t>
            </a:r>
            <a:r>
              <a:rPr lang="en-US" altLang="zh-CN" sz="1846" b="1" dirty="0">
                <a:solidFill>
                  <a:schemeClr val="tx1"/>
                </a:solidFill>
              </a:rPr>
              <a:t> </a:t>
            </a:r>
            <a:r>
              <a:rPr lang="en-US" altLang="zh-CN" sz="1846" dirty="0">
                <a:solidFill>
                  <a:schemeClr val="tx1"/>
                </a:solidFill>
              </a:rPr>
              <a:t>items/year</a:t>
            </a:r>
          </a:p>
        </p:txBody>
      </p:sp>
      <p:sp>
        <p:nvSpPr>
          <p:cNvPr id="54" name="矩形 27"/>
          <p:cNvSpPr/>
          <p:nvPr/>
        </p:nvSpPr>
        <p:spPr>
          <a:xfrm>
            <a:off x="4853354" y="5418880"/>
            <a:ext cx="3374437" cy="75332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1846" dirty="0">
                <a:solidFill>
                  <a:srgbClr val="FF0000"/>
                </a:solidFill>
              </a:rPr>
              <a:t> </a:t>
            </a:r>
            <a:r>
              <a:rPr lang="en-US" altLang="zh-CN" sz="1846" dirty="0" smtClean="0">
                <a:solidFill>
                  <a:srgbClr val="FF0000"/>
                </a:solidFill>
              </a:rPr>
              <a:t>~</a:t>
            </a:r>
            <a:r>
              <a:rPr lang="en-US" altLang="zh-CN" sz="1846" b="1" dirty="0" smtClean="0">
                <a:solidFill>
                  <a:srgbClr val="FF0000"/>
                </a:solidFill>
              </a:rPr>
              <a:t>700 </a:t>
            </a:r>
            <a:r>
              <a:rPr lang="en-US" altLang="zh-CN" sz="1846" b="1" dirty="0">
                <a:solidFill>
                  <a:srgbClr val="FF0000"/>
                </a:solidFill>
              </a:rPr>
              <a:t>million </a:t>
            </a:r>
            <a:r>
              <a:rPr lang="en-US" altLang="zh-CN" dirty="0" smtClean="0">
                <a:solidFill>
                  <a:schemeClr val="tx1"/>
                </a:solidFill>
              </a:rPr>
              <a:t>trans.</a:t>
            </a:r>
            <a:r>
              <a:rPr lang="en-US" altLang="zh-CN" sz="1846" dirty="0" smtClean="0">
                <a:solidFill>
                  <a:schemeClr val="tx1"/>
                </a:solidFill>
              </a:rPr>
              <a:t> </a:t>
            </a:r>
            <a:r>
              <a:rPr lang="en-US" altLang="zh-CN" sz="1846" dirty="0">
                <a:solidFill>
                  <a:schemeClr val="tx1"/>
                </a:solidFill>
              </a:rPr>
              <a:t>(</a:t>
            </a:r>
            <a:r>
              <a:rPr lang="en-US" altLang="zh-CN" sz="1846" dirty="0" err="1">
                <a:solidFill>
                  <a:schemeClr val="tx1"/>
                </a:solidFill>
              </a:rPr>
              <a:t>alipay</a:t>
            </a:r>
            <a:r>
              <a:rPr lang="en-US" altLang="zh-CN" sz="1846" dirty="0">
                <a:solidFill>
                  <a:schemeClr val="tx1"/>
                </a:solidFill>
              </a:rPr>
              <a:t>)</a:t>
            </a:r>
          </a:p>
          <a:p>
            <a:pPr>
              <a:buFont typeface="Arial" pitchFamily="34" charset="0"/>
              <a:buChar char="•"/>
            </a:pPr>
            <a:r>
              <a:rPr lang="en-US" altLang="zh-CN" sz="1846" b="1" dirty="0">
                <a:solidFill>
                  <a:srgbClr val="0000CC"/>
                </a:solidFill>
              </a:rPr>
              <a:t> </a:t>
            </a:r>
            <a:r>
              <a:rPr lang="en-US" altLang="zh-CN" b="1" dirty="0" smtClean="0">
                <a:solidFill>
                  <a:srgbClr val="0000CC"/>
                </a:solidFill>
              </a:rPr>
              <a:t>120.7</a:t>
            </a:r>
            <a:r>
              <a:rPr lang="en-US" altLang="zh-CN" sz="1846" b="1" dirty="0" smtClean="0">
                <a:solidFill>
                  <a:srgbClr val="0000CC"/>
                </a:solidFill>
              </a:rPr>
              <a:t> </a:t>
            </a:r>
            <a:r>
              <a:rPr lang="en-US" altLang="zh-CN" sz="1846" b="1" dirty="0">
                <a:solidFill>
                  <a:srgbClr val="0000CC"/>
                </a:solidFill>
              </a:rPr>
              <a:t>billion</a:t>
            </a:r>
            <a:r>
              <a:rPr lang="en-US" altLang="zh-CN" sz="1846" dirty="0">
                <a:solidFill>
                  <a:srgbClr val="0000CC"/>
                </a:solidFill>
              </a:rPr>
              <a:t> </a:t>
            </a:r>
            <a:r>
              <a:rPr lang="en-US" altLang="zh-CN" sz="1846" dirty="0">
                <a:solidFill>
                  <a:schemeClr val="tx1"/>
                </a:solidFill>
              </a:rPr>
              <a:t>on 11/11</a:t>
            </a:r>
          </a:p>
        </p:txBody>
      </p:sp>
      <p:pic>
        <p:nvPicPr>
          <p:cNvPr id="46" name="图片 23" descr="Screen Shot 2013-11-14 at 4.01.2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80087" y="2326617"/>
            <a:ext cx="2417327" cy="3007383"/>
          </a:xfrm>
          <a:prstGeom prst="rect">
            <a:avLst/>
          </a:prstGeom>
        </p:spPr>
      </p:pic>
      <p:sp>
        <p:nvSpPr>
          <p:cNvPr id="47" name="椭圆 24"/>
          <p:cNvSpPr/>
          <p:nvPr/>
        </p:nvSpPr>
        <p:spPr>
          <a:xfrm>
            <a:off x="3275929" y="2330458"/>
            <a:ext cx="2421485" cy="2988552"/>
          </a:xfrm>
          <a:prstGeom prst="ellipse">
            <a:avLst/>
          </a:prstGeom>
          <a:noFill/>
          <a:ln w="19050" cmpd="sng">
            <a:solidFill>
              <a:srgbClr val="4F4F4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523822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0000">
                  <a:srgbClr val="115CB3"/>
                </a:gs>
                <a:gs pos="21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7"/>
          <a:stretch>
            <a:fillRect/>
          </a:stretch>
        </p:blipFill>
        <p:spPr>
          <a:xfrm>
            <a:off x="457200" y="5334000"/>
            <a:ext cx="1371600" cy="610603"/>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8"/>
          <a:stretch>
            <a:fillRect/>
          </a:stretch>
        </p:blipFill>
        <p:spPr>
          <a:xfrm>
            <a:off x="6248401" y="1295400"/>
            <a:ext cx="1524000" cy="725714"/>
          </a:xfrm>
          <a:prstGeom prst="rect">
            <a:avLst/>
          </a:prstGeom>
          <a:noFill/>
          <a:ln w="25400">
            <a:solidFill>
              <a:srgbClr val="115CB3"/>
            </a:solidFill>
          </a:ln>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57" name="Picture 56"/>
          <p:cNvPicPr>
            <a:picLocks noChangeAspect="1"/>
          </p:cNvPicPr>
          <p:nvPr/>
        </p:nvPicPr>
        <p:blipFill>
          <a:blip r:embed="rId10"/>
          <a:stretch>
            <a:fillRect/>
          </a:stretch>
        </p:blipFill>
        <p:spPr>
          <a:xfrm>
            <a:off x="533400" y="2667000"/>
            <a:ext cx="914400" cy="960120"/>
          </a:xfrm>
          <a:prstGeom prst="rect">
            <a:avLst/>
          </a:prstGeom>
          <a:ln w="25400">
            <a:solidFill>
              <a:srgbClr val="C00000"/>
            </a:solidFill>
          </a:ln>
        </p:spPr>
      </p:pic>
      <p:pic>
        <p:nvPicPr>
          <p:cNvPr id="66" name="Picture 65"/>
          <p:cNvPicPr>
            <a:picLocks noChangeAspect="1"/>
          </p:cNvPicPr>
          <p:nvPr/>
        </p:nvPicPr>
        <p:blipFill>
          <a:blip r:embed="rId11"/>
          <a:stretch>
            <a:fillRect/>
          </a:stretch>
        </p:blipFill>
        <p:spPr>
          <a:xfrm>
            <a:off x="1752600" y="2286000"/>
            <a:ext cx="990600" cy="645958"/>
          </a:xfrm>
          <a:prstGeom prst="rect">
            <a:avLst/>
          </a:prstGeom>
          <a:ln w="25400">
            <a:solidFill>
              <a:srgbClr val="C00000"/>
            </a:solidFill>
          </a:ln>
        </p:spPr>
      </p:pic>
      <p:sp>
        <p:nvSpPr>
          <p:cNvPr id="65" name="Rectangle 64"/>
          <p:cNvSpPr/>
          <p:nvPr/>
        </p:nvSpPr>
        <p:spPr>
          <a:xfrm>
            <a:off x="76200" y="0"/>
            <a:ext cx="9006840" cy="2133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7" name="Rectangle 66"/>
          <p:cNvSpPr/>
          <p:nvPr/>
        </p:nvSpPr>
        <p:spPr>
          <a:xfrm>
            <a:off x="68580" y="3962400"/>
            <a:ext cx="9006840" cy="2514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8" name="TextBox 67"/>
          <p:cNvSpPr txBox="1"/>
          <p:nvPr/>
        </p:nvSpPr>
        <p:spPr>
          <a:xfrm>
            <a:off x="0" y="24825"/>
            <a:ext cx="9144000" cy="584775"/>
          </a:xfrm>
          <a:prstGeom prst="rect">
            <a:avLst/>
          </a:prstGeom>
          <a:noFill/>
        </p:spPr>
        <p:txBody>
          <a:bodyPr wrap="square" rtlCol="0">
            <a:spAutoFit/>
          </a:bodyPr>
          <a:lstStyle/>
          <a:p>
            <a:pPr algn="ctr"/>
            <a:r>
              <a:rPr lang="en-US" altLang="zh-CN" sz="3200" dirty="0" smtClean="0"/>
              <a:t>2003:</a:t>
            </a:r>
            <a:r>
              <a:rPr lang="zh-CN" altLang="en-US" sz="3200" dirty="0" smtClean="0"/>
              <a:t> </a:t>
            </a:r>
            <a:r>
              <a:rPr lang="en-US" altLang="zh-CN" sz="3200" dirty="0" smtClean="0"/>
              <a:t>Influence</a:t>
            </a:r>
            <a:r>
              <a:rPr lang="zh-CN" altLang="en-US" sz="3200" dirty="0" smtClean="0"/>
              <a:t> </a:t>
            </a:r>
            <a:r>
              <a:rPr lang="en-US" altLang="zh-CN" sz="3200" dirty="0" smtClean="0"/>
              <a:t>Maximization</a:t>
            </a:r>
            <a:endParaRPr lang="en-US" sz="3200" dirty="0"/>
          </a:p>
        </p:txBody>
      </p:sp>
      <p:sp>
        <p:nvSpPr>
          <p:cNvPr id="73" name="Rectangle 72"/>
          <p:cNvSpPr/>
          <p:nvPr/>
        </p:nvSpPr>
        <p:spPr>
          <a:xfrm>
            <a:off x="152400" y="533400"/>
            <a:ext cx="8763000" cy="1323439"/>
          </a:xfrm>
          <a:prstGeom prst="rect">
            <a:avLst/>
          </a:prstGeom>
        </p:spPr>
        <p:txBody>
          <a:bodyPr wrap="square">
            <a:spAutoFit/>
          </a:bodyPr>
          <a:lstStyle/>
          <a:p>
            <a:pPr marL="342900" lvl="2" indent="-342900">
              <a:buFont typeface="Arial" charset="0"/>
              <a:buChar char="•"/>
            </a:pPr>
            <a:r>
              <a:rPr lang="en-US" altLang="zh-CN" sz="2000" dirty="0">
                <a:latin typeface="Times New Roman" charset="0"/>
                <a:ea typeface="Times New Roman" charset="0"/>
                <a:cs typeface="Times New Roman" charset="0"/>
              </a:rPr>
              <a:t>Minimize marketing cost and more generally to maximize </a:t>
            </a:r>
            <a:r>
              <a:rPr lang="en-US" altLang="zh-CN" sz="2000" dirty="0" smtClean="0">
                <a:latin typeface="Times New Roman" charset="0"/>
                <a:ea typeface="Times New Roman" charset="0"/>
                <a:cs typeface="Times New Roman" charset="0"/>
              </a:rPr>
              <a:t>profit, </a:t>
            </a:r>
            <a:r>
              <a:rPr lang="en-US" altLang="zh-CN" sz="2000" dirty="0">
                <a:latin typeface="Times New Roman" charset="0"/>
                <a:ea typeface="Times New Roman" charset="0"/>
                <a:cs typeface="Times New Roman" charset="0"/>
              </a:rPr>
              <a:t>e.g., to get a small number of influential users to adopt a new product, and </a:t>
            </a:r>
            <a:r>
              <a:rPr lang="en-US" altLang="zh-CN" sz="2000" dirty="0" smtClean="0">
                <a:latin typeface="Times New Roman" charset="0"/>
                <a:ea typeface="Times New Roman" charset="0"/>
                <a:cs typeface="Times New Roman" charset="0"/>
              </a:rPr>
              <a:t>subsequently trigger </a:t>
            </a:r>
            <a:r>
              <a:rPr lang="en-US" altLang="zh-CN" sz="2000" dirty="0">
                <a:latin typeface="Times New Roman" charset="0"/>
                <a:ea typeface="Times New Roman" charset="0"/>
                <a:cs typeface="Times New Roman" charset="0"/>
              </a:rPr>
              <a:t>a large cascade of further adoptions.</a:t>
            </a:r>
          </a:p>
          <a:p>
            <a:pPr marL="342900" indent="-342900">
              <a:buFont typeface="Arial" charset="0"/>
              <a:buChar char="•"/>
            </a:pPr>
            <a:endParaRPr lang="zh-CN" altLang="en-US" sz="2000" dirty="0" smtClean="0">
              <a:latin typeface="Times New Roman" charset="0"/>
              <a:ea typeface="Times New Roman" charset="0"/>
              <a:cs typeface="Times New Roman" charset="0"/>
            </a:endParaRPr>
          </a:p>
        </p:txBody>
      </p:sp>
      <p:sp>
        <p:nvSpPr>
          <p:cNvPr id="74" name="Rectangle 73"/>
          <p:cNvSpPr/>
          <p:nvPr/>
        </p:nvSpPr>
        <p:spPr>
          <a:xfrm>
            <a:off x="228600" y="1524000"/>
            <a:ext cx="8763000" cy="523220"/>
          </a:xfrm>
          <a:prstGeom prst="rect">
            <a:avLst/>
          </a:prstGeom>
        </p:spPr>
        <p:txBody>
          <a:bodyPr wrap="square">
            <a:spAutoFit/>
          </a:bodyPr>
          <a:lstStyle/>
          <a:p>
            <a:r>
              <a:rPr lang="en-US" sz="1400" dirty="0">
                <a:latin typeface="Times New Roman" charset="0"/>
                <a:ea typeface="Times New Roman" charset="0"/>
                <a:cs typeface="Times New Roman" charset="0"/>
              </a:rPr>
              <a:t>D. </a:t>
            </a:r>
            <a:r>
              <a:rPr lang="en-US" sz="1400" dirty="0" err="1">
                <a:latin typeface="Times New Roman" charset="0"/>
                <a:ea typeface="Times New Roman" charset="0"/>
                <a:cs typeface="Times New Roman" charset="0"/>
              </a:rPr>
              <a:t>Kempe</a:t>
            </a:r>
            <a:r>
              <a:rPr lang="en-US" sz="1400" dirty="0">
                <a:latin typeface="Times New Roman" charset="0"/>
                <a:ea typeface="Times New Roman" charset="0"/>
                <a:cs typeface="Times New Roman" charset="0"/>
              </a:rPr>
              <a:t>, J. Kleinberg, E. </a:t>
            </a:r>
            <a:r>
              <a:rPr lang="en-US" sz="1400" dirty="0" err="1">
                <a:latin typeface="Times New Roman" charset="0"/>
                <a:ea typeface="Times New Roman" charset="0"/>
                <a:cs typeface="Times New Roman" charset="0"/>
              </a:rPr>
              <a:t>Tardos</a:t>
            </a:r>
            <a:r>
              <a:rPr lang="en-US" sz="1400" dirty="0">
                <a:latin typeface="Times New Roman" charset="0"/>
                <a:ea typeface="Times New Roman" charset="0"/>
                <a:cs typeface="Times New Roman" charset="0"/>
              </a:rPr>
              <a:t>. Maximizing the Spread of Influence through a Social </a:t>
            </a:r>
            <a:r>
              <a:rPr lang="en-US" sz="1400" dirty="0" smtClean="0">
                <a:latin typeface="Times New Roman" charset="0"/>
                <a:ea typeface="Times New Roman" charset="0"/>
                <a:cs typeface="Times New Roman" charset="0"/>
              </a:rPr>
              <a:t>Network. In ACM KDD 2003. </a:t>
            </a:r>
            <a:r>
              <a:rPr lang="en-US" sz="1400" b="1" dirty="0" smtClean="0">
                <a:latin typeface="Times New Roman" charset="0"/>
                <a:ea typeface="Times New Roman" charset="0"/>
                <a:cs typeface="Times New Roman" charset="0"/>
              </a:rPr>
              <a:t>Best Research Paper Award &amp; Test of Time Paper Award</a:t>
            </a:r>
            <a:r>
              <a:rPr lang="en-US" sz="1400" dirty="0" smtClean="0">
                <a:latin typeface="Times New Roman" charset="0"/>
                <a:ea typeface="Times New Roman" charset="0"/>
                <a:cs typeface="Times New Roman" charset="0"/>
              </a:rPr>
              <a:t>. Cited by </a:t>
            </a:r>
            <a:r>
              <a:rPr lang="en-US" altLang="zh-CN" sz="1400" dirty="0" smtClean="0">
                <a:latin typeface="Times New Roman" charset="0"/>
                <a:ea typeface="Times New Roman" charset="0"/>
                <a:cs typeface="Times New Roman" charset="0"/>
              </a:rPr>
              <a:t>3513 </a:t>
            </a:r>
            <a:r>
              <a:rPr lang="en-US" sz="1400" dirty="0" smtClean="0">
                <a:latin typeface="Times New Roman" charset="0"/>
                <a:ea typeface="Times New Roman" charset="0"/>
                <a:cs typeface="Times New Roman" charset="0"/>
              </a:rPr>
              <a:t>(as of May 2016) </a:t>
            </a:r>
            <a:endParaRPr lang="en-US" sz="1400" dirty="0">
              <a:latin typeface="Times New Roman" charset="0"/>
              <a:ea typeface="Times New Roman" charset="0"/>
              <a:cs typeface="Times New Roman" charset="0"/>
            </a:endParaRPr>
          </a:p>
        </p:txBody>
      </p:sp>
      <p:pic>
        <p:nvPicPr>
          <p:cNvPr id="4" name="Picture 3"/>
          <p:cNvPicPr>
            <a:picLocks noChangeAspect="1"/>
          </p:cNvPicPr>
          <p:nvPr/>
        </p:nvPicPr>
        <p:blipFill>
          <a:blip r:embed="rId12"/>
          <a:stretch>
            <a:fillRect/>
          </a:stretch>
        </p:blipFill>
        <p:spPr>
          <a:xfrm>
            <a:off x="2362200" y="4191000"/>
            <a:ext cx="4343400" cy="2057399"/>
          </a:xfrm>
          <a:prstGeom prst="rect">
            <a:avLst/>
          </a:prstGeom>
        </p:spPr>
      </p:pic>
      <p:sp>
        <p:nvSpPr>
          <p:cNvPr id="88" name="Rectangle 87"/>
          <p:cNvSpPr/>
          <p:nvPr/>
        </p:nvSpPr>
        <p:spPr>
          <a:xfrm>
            <a:off x="4724401" y="2834177"/>
            <a:ext cx="4724400" cy="289310"/>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9" name="Rectangle 88"/>
          <p:cNvSpPr/>
          <p:nvPr/>
        </p:nvSpPr>
        <p:spPr>
          <a:xfrm>
            <a:off x="4724401" y="3138977"/>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b="1" dirty="0" smtClean="0">
                <a:solidFill>
                  <a:srgbClr val="C00000"/>
                </a:solidFill>
                <a:latin typeface="Times New Roman" charset="0"/>
                <a:ea typeface="Times New Roman" charset="0"/>
                <a:cs typeface="Times New Roman" charset="0"/>
              </a:rPr>
              <a:t>Influence Maximization [</a:t>
            </a:r>
            <a:r>
              <a:rPr lang="en-US" sz="1400" b="1" dirty="0" err="1" smtClean="0">
                <a:solidFill>
                  <a:srgbClr val="C00000"/>
                </a:solidFill>
                <a:latin typeface="Times New Roman" charset="0"/>
                <a:ea typeface="Times New Roman" charset="0"/>
                <a:cs typeface="Times New Roman" charset="0"/>
              </a:rPr>
              <a:t>Kempe</a:t>
            </a:r>
            <a:r>
              <a:rPr lang="en-US" sz="1400" b="1" dirty="0" smtClean="0">
                <a:solidFill>
                  <a:srgbClr val="C00000"/>
                </a:solidFill>
                <a:latin typeface="Times New Roman" charset="0"/>
                <a:ea typeface="Times New Roman" charset="0"/>
                <a:cs typeface="Times New Roman" charset="0"/>
              </a:rPr>
              <a:t>, Kleinberg, </a:t>
            </a:r>
            <a:r>
              <a:rPr lang="en-US" sz="1400" b="1" dirty="0" err="1" smtClean="0">
                <a:solidFill>
                  <a:srgbClr val="C00000"/>
                </a:solidFill>
                <a:latin typeface="Times New Roman" charset="0"/>
                <a:ea typeface="Times New Roman" charset="0"/>
                <a:cs typeface="Times New Roman" charset="0"/>
              </a:rPr>
              <a:t>Tardos</a:t>
            </a:r>
            <a:r>
              <a:rPr lang="en-US" sz="1600" b="1" dirty="0" smtClean="0">
                <a:solidFill>
                  <a:srgbClr val="C00000"/>
                </a:solidFill>
                <a:latin typeface="Times New Roman" charset="0"/>
                <a:ea typeface="Times New Roman" charset="0"/>
                <a:cs typeface="Times New Roman" charset="0"/>
              </a:rPr>
              <a:t>]</a:t>
            </a:r>
            <a:endParaRPr lang="en-US" sz="1600" b="1" dirty="0">
              <a:solidFill>
                <a:srgbClr val="C00000"/>
              </a:solidFill>
              <a:latin typeface="Times New Roman" charset="0"/>
              <a:ea typeface="Times New Roman" charset="0"/>
              <a:cs typeface="Times New Roman" charset="0"/>
            </a:endParaRPr>
          </a:p>
        </p:txBody>
      </p:sp>
      <p:sp>
        <p:nvSpPr>
          <p:cNvPr id="90" name="Oval 89"/>
          <p:cNvSpPr>
            <a:spLocks noChangeAspect="1"/>
          </p:cNvSpPr>
          <p:nvPr/>
        </p:nvSpPr>
        <p:spPr>
          <a:xfrm>
            <a:off x="4495800" y="28862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91" name="Oval 90"/>
          <p:cNvSpPr>
            <a:spLocks noChangeAspect="1"/>
          </p:cNvSpPr>
          <p:nvPr/>
        </p:nvSpPr>
        <p:spPr>
          <a:xfrm>
            <a:off x="4495800" y="331265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92" name="Oval 91"/>
          <p:cNvSpPr>
            <a:spLocks noChangeAspect="1"/>
          </p:cNvSpPr>
          <p:nvPr/>
        </p:nvSpPr>
        <p:spPr>
          <a:xfrm>
            <a:off x="4495800" y="36576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93" name="Oval 92"/>
          <p:cNvSpPr>
            <a:spLocks noChangeAspect="1"/>
          </p:cNvSpPr>
          <p:nvPr/>
        </p:nvSpPr>
        <p:spPr>
          <a:xfrm>
            <a:off x="4495800" y="2540358"/>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94" name="TextBox 93"/>
          <p:cNvSpPr txBox="1"/>
          <p:nvPr/>
        </p:nvSpPr>
        <p:spPr>
          <a:xfrm>
            <a:off x="3733799" y="3556716"/>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95" name="TextBox 94"/>
          <p:cNvSpPr txBox="1"/>
          <p:nvPr/>
        </p:nvSpPr>
        <p:spPr>
          <a:xfrm>
            <a:off x="3733800" y="2492589"/>
            <a:ext cx="1444752" cy="313932"/>
          </a:xfrm>
          <a:prstGeom prst="rect">
            <a:avLst/>
          </a:prstGeom>
          <a:noFill/>
        </p:spPr>
        <p:txBody>
          <a:bodyPr wrap="square" rtlCol="0">
            <a:spAutoFit/>
          </a:bodyPr>
          <a:lstStyle/>
          <a:p>
            <a:pPr>
              <a:lnSpc>
                <a:spcPct val="80000"/>
              </a:lnSpc>
            </a:pPr>
            <a:r>
              <a:rPr lang="en-US" smtClean="0">
                <a:solidFill>
                  <a:srgbClr val="C00000"/>
                </a:solidFill>
                <a:latin typeface="Times New Roman" charset="0"/>
                <a:ea typeface="Times New Roman" charset="0"/>
                <a:cs typeface="Times New Roman" charset="0"/>
              </a:rPr>
              <a:t>2007</a:t>
            </a:r>
            <a:endParaRPr lang="en-US" dirty="0">
              <a:solidFill>
                <a:srgbClr val="C00000"/>
              </a:solidFill>
              <a:latin typeface="Times New Roman" charset="0"/>
              <a:ea typeface="Times New Roman" charset="0"/>
              <a:cs typeface="Times New Roman" charset="0"/>
            </a:endParaRPr>
          </a:p>
        </p:txBody>
      </p:sp>
      <p:sp>
        <p:nvSpPr>
          <p:cNvPr id="96" name="Rectangle 95"/>
          <p:cNvSpPr/>
          <p:nvPr/>
        </p:nvSpPr>
        <p:spPr>
          <a:xfrm>
            <a:off x="4724401" y="3547646"/>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97" name="TextBox 96"/>
          <p:cNvSpPr txBox="1"/>
          <p:nvPr/>
        </p:nvSpPr>
        <p:spPr>
          <a:xfrm>
            <a:off x="3733800" y="3212068"/>
            <a:ext cx="838201" cy="369332"/>
          </a:xfrm>
          <a:prstGeom prst="rect">
            <a:avLst/>
          </a:prstGeom>
          <a:noFill/>
        </p:spPr>
        <p:txBody>
          <a:bodyPr wrap="square" rtlCol="0">
            <a:spAutoFit/>
          </a:bodyPr>
          <a:lstStyle/>
          <a:p>
            <a:r>
              <a:rPr lang="en-US" b="1" dirty="0" smtClean="0">
                <a:solidFill>
                  <a:srgbClr val="C00000"/>
                </a:solidFill>
                <a:latin typeface="Times New Roman" charset="0"/>
                <a:ea typeface="Times New Roman" charset="0"/>
                <a:cs typeface="Times New Roman" charset="0"/>
              </a:rPr>
              <a:t>2003</a:t>
            </a:r>
            <a:endParaRPr lang="en-US" b="1" dirty="0">
              <a:solidFill>
                <a:srgbClr val="C00000"/>
              </a:solidFill>
              <a:latin typeface="Times New Roman" charset="0"/>
              <a:ea typeface="Times New Roman" charset="0"/>
              <a:cs typeface="Times New Roman" charset="0"/>
            </a:endParaRPr>
          </a:p>
        </p:txBody>
      </p:sp>
      <p:sp>
        <p:nvSpPr>
          <p:cNvPr id="98" name="TextBox 97"/>
          <p:cNvSpPr txBox="1"/>
          <p:nvPr/>
        </p:nvSpPr>
        <p:spPr>
          <a:xfrm>
            <a:off x="3733800" y="2779552"/>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99" name="Rectangle 98"/>
          <p:cNvSpPr/>
          <p:nvPr/>
        </p:nvSpPr>
        <p:spPr>
          <a:xfrm>
            <a:off x="4724401" y="2455088"/>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Spread</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of</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Obesity,</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Happiness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400" dirty="0" smtClean="0">
                <a:solidFill>
                  <a:srgbClr val="C00000"/>
                </a:solidFill>
                <a:latin typeface="Times New Roman" charset="0"/>
                <a:ea typeface="Times New Roman" charset="0"/>
                <a:cs typeface="Times New Roman" charset="0"/>
              </a:rPr>
              <a:t>Christakis</a:t>
            </a:r>
            <a:r>
              <a:rPr lang="en-US" altLang="zh-CN" sz="1400" dirty="0" smtClean="0">
                <a:solidFill>
                  <a:srgbClr val="C00000"/>
                </a:solidFill>
                <a:latin typeface="Times New Roman" charset="0"/>
                <a:ea typeface="Times New Roman" charset="0"/>
                <a:cs typeface="Times New Roman" charset="0"/>
              </a:rPr>
              <a:t>,</a:t>
            </a:r>
            <a:r>
              <a:rPr lang="zh-CN" altLang="en-US" sz="1400" dirty="0" smtClean="0">
                <a:solidFill>
                  <a:srgbClr val="C00000"/>
                </a:solidFill>
                <a:latin typeface="Times New Roman" charset="0"/>
                <a:ea typeface="Times New Roman" charset="0"/>
                <a:cs typeface="Times New Roman" charset="0"/>
              </a:rPr>
              <a:t> </a:t>
            </a:r>
            <a:r>
              <a:rPr lang="en-US" sz="1400" dirty="0" smtClean="0">
                <a:solidFill>
                  <a:srgbClr val="C00000"/>
                </a:solidFill>
                <a:latin typeface="Times New Roman" charset="0"/>
                <a:ea typeface="Times New Roman" charset="0"/>
                <a:cs typeface="Times New Roman" charset="0"/>
              </a:rPr>
              <a:t>Fowler</a:t>
            </a:r>
            <a:r>
              <a:rPr lang="en-US" altLang="zh-CN"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00" name="Oval 99"/>
          <p:cNvSpPr>
            <a:spLocks noChangeAspect="1"/>
          </p:cNvSpPr>
          <p:nvPr/>
        </p:nvSpPr>
        <p:spPr>
          <a:xfrm>
            <a:off x="4495800" y="22098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101" name="TextBox 100"/>
          <p:cNvSpPr txBox="1"/>
          <p:nvPr/>
        </p:nvSpPr>
        <p:spPr>
          <a:xfrm>
            <a:off x="3730752" y="2156406"/>
            <a:ext cx="1444752" cy="313932"/>
          </a:xfrm>
          <a:prstGeom prst="rect">
            <a:avLst/>
          </a:prstGeom>
          <a:noFill/>
        </p:spPr>
        <p:txBody>
          <a:bodyPr wrap="square" rtlCol="0">
            <a:spAutoFit/>
          </a:bodyPr>
          <a:lstStyle/>
          <a:p>
            <a:pPr>
              <a:lnSpc>
                <a:spcPct val="80000"/>
              </a:lnSpc>
            </a:pPr>
            <a:r>
              <a:rPr lang="en-US" dirty="0" smtClean="0">
                <a:solidFill>
                  <a:srgbClr val="C00000"/>
                </a:solidFill>
                <a:latin typeface="Times New Roman" charset="0"/>
                <a:ea typeface="Times New Roman" charset="0"/>
                <a:cs typeface="Times New Roman" charset="0"/>
              </a:rPr>
              <a:t>2009</a:t>
            </a:r>
            <a:endParaRPr lang="en-US" dirty="0">
              <a:solidFill>
                <a:srgbClr val="C00000"/>
              </a:solidFill>
              <a:latin typeface="Times New Roman" charset="0"/>
              <a:ea typeface="Times New Roman" charset="0"/>
              <a:cs typeface="Times New Roman" charset="0"/>
            </a:endParaRPr>
          </a:p>
        </p:txBody>
      </p:sp>
      <p:sp>
        <p:nvSpPr>
          <p:cNvPr id="102" name="Rectangle 101"/>
          <p:cNvSpPr/>
          <p:nvPr/>
        </p:nvSpPr>
        <p:spPr>
          <a:xfrm>
            <a:off x="4724400" y="2124530"/>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Social Influence Analysis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[Tang, Sun]</a:t>
            </a:r>
            <a:endParaRPr lang="en-US" sz="1600"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6484796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0000">
                  <a:srgbClr val="115CB3"/>
                </a:gs>
                <a:gs pos="21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7"/>
          <a:stretch>
            <a:fillRect/>
          </a:stretch>
        </p:blipFill>
        <p:spPr>
          <a:xfrm>
            <a:off x="457200" y="5334000"/>
            <a:ext cx="1371600" cy="610603"/>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8"/>
          <a:stretch>
            <a:fillRect/>
          </a:stretch>
        </p:blipFill>
        <p:spPr>
          <a:xfrm>
            <a:off x="6248401" y="1295400"/>
            <a:ext cx="1524000" cy="725714"/>
          </a:xfrm>
          <a:prstGeom prst="rect">
            <a:avLst/>
          </a:prstGeom>
          <a:noFill/>
          <a:ln w="25400">
            <a:solidFill>
              <a:srgbClr val="115CB3"/>
            </a:solidFill>
          </a:ln>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57" name="Picture 56"/>
          <p:cNvPicPr>
            <a:picLocks noChangeAspect="1"/>
          </p:cNvPicPr>
          <p:nvPr/>
        </p:nvPicPr>
        <p:blipFill>
          <a:blip r:embed="rId10"/>
          <a:stretch>
            <a:fillRect/>
          </a:stretch>
        </p:blipFill>
        <p:spPr>
          <a:xfrm>
            <a:off x="533400" y="2667000"/>
            <a:ext cx="914400" cy="960120"/>
          </a:xfrm>
          <a:prstGeom prst="rect">
            <a:avLst/>
          </a:prstGeom>
          <a:ln w="25400">
            <a:solidFill>
              <a:srgbClr val="C00000"/>
            </a:solidFill>
          </a:ln>
        </p:spPr>
      </p:pic>
      <p:pic>
        <p:nvPicPr>
          <p:cNvPr id="66" name="Picture 65"/>
          <p:cNvPicPr>
            <a:picLocks noChangeAspect="1"/>
          </p:cNvPicPr>
          <p:nvPr/>
        </p:nvPicPr>
        <p:blipFill>
          <a:blip r:embed="rId11"/>
          <a:stretch>
            <a:fillRect/>
          </a:stretch>
        </p:blipFill>
        <p:spPr>
          <a:xfrm>
            <a:off x="1752600" y="2286000"/>
            <a:ext cx="990600" cy="645958"/>
          </a:xfrm>
          <a:prstGeom prst="rect">
            <a:avLst/>
          </a:prstGeom>
          <a:ln w="25400">
            <a:solidFill>
              <a:srgbClr val="C00000"/>
            </a:solidFill>
          </a:ln>
        </p:spPr>
      </p:pic>
      <p:sp>
        <p:nvSpPr>
          <p:cNvPr id="65" name="Rectangle 64"/>
          <p:cNvSpPr/>
          <p:nvPr/>
        </p:nvSpPr>
        <p:spPr>
          <a:xfrm>
            <a:off x="76200" y="12700"/>
            <a:ext cx="9006840" cy="2133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7" name="Rectangle 66"/>
          <p:cNvSpPr/>
          <p:nvPr/>
        </p:nvSpPr>
        <p:spPr>
          <a:xfrm>
            <a:off x="76200" y="546100"/>
            <a:ext cx="8839200" cy="1015663"/>
          </a:xfrm>
          <a:prstGeom prst="rect">
            <a:avLst/>
          </a:prstGeom>
        </p:spPr>
        <p:txBody>
          <a:bodyPr wrap="square">
            <a:spAutoFit/>
          </a:bodyPr>
          <a:lstStyle/>
          <a:p>
            <a:pPr marL="342900" indent="-342900" algn="just">
              <a:buFont typeface="Arial" charset="0"/>
              <a:buChar char="•"/>
            </a:pPr>
            <a:r>
              <a:rPr lang="en-US" sz="2000" dirty="0" smtClean="0">
                <a:latin typeface="Times New Roman" charset="0"/>
                <a:ea typeface="Times New Roman" charset="0"/>
                <a:cs typeface="Times New Roman" charset="0"/>
              </a:rPr>
              <a:t>“</a:t>
            </a:r>
            <a:r>
              <a:rPr lang="en-US" sz="2000" dirty="0">
                <a:latin typeface="Times New Roman" charset="0"/>
                <a:ea typeface="Times New Roman" charset="0"/>
                <a:cs typeface="Times New Roman" charset="0"/>
              </a:rPr>
              <a:t>Given a snapshot of a social network at time </a:t>
            </a:r>
            <a:r>
              <a:rPr lang="en-US" sz="2000" i="1" dirty="0">
                <a:latin typeface="Times New Roman" charset="0"/>
                <a:ea typeface="Times New Roman" charset="0"/>
                <a:cs typeface="Times New Roman" charset="0"/>
              </a:rPr>
              <a:t>t</a:t>
            </a:r>
            <a:r>
              <a:rPr lang="en-US" sz="2000" dirty="0">
                <a:latin typeface="Times New Roman" charset="0"/>
                <a:ea typeface="Times New Roman" charset="0"/>
                <a:cs typeface="Times New Roman" charset="0"/>
              </a:rPr>
              <a:t>, we seek to accurately predict the edges that will be added to the network during the interval from time </a:t>
            </a:r>
            <a:r>
              <a:rPr lang="en-US" sz="2000" i="1" dirty="0">
                <a:latin typeface="Times New Roman" charset="0"/>
                <a:ea typeface="Times New Roman" charset="0"/>
                <a:cs typeface="Times New Roman" charset="0"/>
              </a:rPr>
              <a:t>t</a:t>
            </a:r>
            <a:r>
              <a:rPr lang="en-US" sz="2000" dirty="0">
                <a:latin typeface="Times New Roman" charset="0"/>
                <a:ea typeface="Times New Roman" charset="0"/>
                <a:cs typeface="Times New Roman" charset="0"/>
              </a:rPr>
              <a:t> to a given future time </a:t>
            </a:r>
            <a:r>
              <a:rPr lang="en-US" sz="2000" i="1" dirty="0" smtClean="0">
                <a:latin typeface="Times New Roman" charset="0"/>
                <a:ea typeface="Times New Roman" charset="0"/>
                <a:cs typeface="Times New Roman" charset="0"/>
              </a:rPr>
              <a:t>t</a:t>
            </a:r>
            <a:r>
              <a:rPr lang="en-US" altLang="zh-CN" sz="2000" i="1" dirty="0" smtClean="0">
                <a:latin typeface="Times New Roman" charset="0"/>
                <a:ea typeface="Times New Roman" charset="0"/>
                <a:cs typeface="Times New Roman" charset="0"/>
              </a:rPr>
              <a:t>’</a:t>
            </a:r>
            <a:r>
              <a:rPr lang="en-US" sz="2000" dirty="0" smtClean="0">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a:t>
            </a:r>
            <a:r>
              <a:rPr lang="en-US" altLang="zh-CN" sz="2000" dirty="0" smtClean="0">
                <a:latin typeface="Times New Roman" charset="0"/>
                <a:ea typeface="Times New Roman" charset="0"/>
                <a:cs typeface="Times New Roman" charset="0"/>
              </a:rPr>
              <a:t>”</a:t>
            </a:r>
            <a:endParaRPr lang="zh-CN" altLang="en-US" sz="2000" dirty="0" smtClean="0">
              <a:latin typeface="Times New Roman" charset="0"/>
              <a:ea typeface="Times New Roman" charset="0"/>
              <a:cs typeface="Times New Roman" charset="0"/>
            </a:endParaRPr>
          </a:p>
        </p:txBody>
      </p:sp>
      <p:sp>
        <p:nvSpPr>
          <p:cNvPr id="68" name="Rectangle 67"/>
          <p:cNvSpPr/>
          <p:nvPr/>
        </p:nvSpPr>
        <p:spPr>
          <a:xfrm>
            <a:off x="68580" y="3962400"/>
            <a:ext cx="9006840" cy="2514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73" name="Rectangle 72"/>
          <p:cNvSpPr/>
          <p:nvPr/>
        </p:nvSpPr>
        <p:spPr>
          <a:xfrm>
            <a:off x="228600" y="1612900"/>
            <a:ext cx="8763000" cy="523220"/>
          </a:xfrm>
          <a:prstGeom prst="rect">
            <a:avLst/>
          </a:prstGeom>
        </p:spPr>
        <p:txBody>
          <a:bodyPr wrap="square">
            <a:spAutoFit/>
          </a:bodyPr>
          <a:lstStyle/>
          <a:p>
            <a:r>
              <a:rPr lang="en-US" sz="1400" dirty="0">
                <a:latin typeface="Times New Roman" charset="0"/>
                <a:ea typeface="Times New Roman" charset="0"/>
                <a:cs typeface="Times New Roman" charset="0"/>
              </a:rPr>
              <a:t>D. </a:t>
            </a:r>
            <a:r>
              <a:rPr lang="en-US" sz="1400" dirty="0" err="1">
                <a:latin typeface="Times New Roman" charset="0"/>
                <a:ea typeface="Times New Roman" charset="0"/>
                <a:cs typeface="Times New Roman" charset="0"/>
              </a:rPr>
              <a:t>Liben-Nowell</a:t>
            </a:r>
            <a:r>
              <a:rPr lang="en-US" sz="1400" dirty="0">
                <a:latin typeface="Times New Roman" charset="0"/>
                <a:ea typeface="Times New Roman" charset="0"/>
                <a:cs typeface="Times New Roman" charset="0"/>
              </a:rPr>
              <a:t>, J. Kleinberg. The Link Prediction Problem for Social Networks. </a:t>
            </a:r>
            <a:r>
              <a:rPr lang="en-US" altLang="zh-CN" sz="1400" dirty="0" smtClean="0">
                <a:latin typeface="Times New Roman" charset="0"/>
                <a:ea typeface="Times New Roman" charset="0"/>
                <a:cs typeface="Times New Roman" charset="0"/>
              </a:rPr>
              <a:t>In</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ACM</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CIKM, </a:t>
            </a:r>
            <a:r>
              <a:rPr lang="en-US" sz="1400" dirty="0">
                <a:latin typeface="Times New Roman" charset="0"/>
                <a:ea typeface="Times New Roman" charset="0"/>
                <a:cs typeface="Times New Roman" charset="0"/>
              </a:rPr>
              <a:t>2003</a:t>
            </a:r>
            <a:r>
              <a:rPr lang="en-US" sz="1400" dirty="0" smtClean="0">
                <a:latin typeface="Times New Roman" charset="0"/>
                <a:ea typeface="Times New Roman" charset="0"/>
                <a:cs typeface="Times New Roman" charset="0"/>
              </a:rPr>
              <a:t>. Cited by </a:t>
            </a:r>
            <a:r>
              <a:rPr lang="en-US" altLang="zh-CN" sz="1400" dirty="0" smtClean="0">
                <a:latin typeface="Times New Roman" charset="0"/>
                <a:ea typeface="Times New Roman" charset="0"/>
                <a:cs typeface="Times New Roman" charset="0"/>
              </a:rPr>
              <a:t>2616</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(as of May 2016) </a:t>
            </a:r>
            <a:endParaRPr lang="en-US" sz="1400" dirty="0">
              <a:latin typeface="Times New Roman" charset="0"/>
              <a:ea typeface="Times New Roman" charset="0"/>
              <a:cs typeface="Times New Roman" charset="0"/>
            </a:endParaRPr>
          </a:p>
        </p:txBody>
      </p:sp>
      <p:pic>
        <p:nvPicPr>
          <p:cNvPr id="75" name="Picture 74"/>
          <p:cNvPicPr>
            <a:picLocks noChangeAspect="1"/>
          </p:cNvPicPr>
          <p:nvPr/>
        </p:nvPicPr>
        <p:blipFill>
          <a:blip r:embed="rId12"/>
          <a:stretch>
            <a:fillRect/>
          </a:stretch>
        </p:blipFill>
        <p:spPr>
          <a:xfrm>
            <a:off x="304800" y="4495800"/>
            <a:ext cx="2939789" cy="1295400"/>
          </a:xfrm>
          <a:prstGeom prst="rect">
            <a:avLst/>
          </a:prstGeom>
        </p:spPr>
      </p:pic>
      <p:sp>
        <p:nvSpPr>
          <p:cNvPr id="76" name="TextBox 75"/>
          <p:cNvSpPr txBox="1"/>
          <p:nvPr/>
        </p:nvSpPr>
        <p:spPr>
          <a:xfrm>
            <a:off x="838200" y="5791200"/>
            <a:ext cx="685800" cy="461665"/>
          </a:xfrm>
          <a:prstGeom prst="rect">
            <a:avLst/>
          </a:prstGeom>
          <a:noFill/>
        </p:spPr>
        <p:txBody>
          <a:bodyPr wrap="square" rtlCol="0">
            <a:spAutoFit/>
          </a:bodyPr>
          <a:lstStyle/>
          <a:p>
            <a:r>
              <a:rPr lang="en-US" altLang="zh-CN" sz="2400" i="1" dirty="0" smtClean="0">
                <a:latin typeface="Times New Roman" charset="0"/>
                <a:ea typeface="Times New Roman" charset="0"/>
                <a:cs typeface="Times New Roman" charset="0"/>
              </a:rPr>
              <a:t>t</a:t>
            </a:r>
            <a:endParaRPr lang="en-US" sz="2400" i="1" dirty="0">
              <a:latin typeface="Times New Roman" charset="0"/>
              <a:ea typeface="Times New Roman" charset="0"/>
              <a:cs typeface="Times New Roman" charset="0"/>
            </a:endParaRPr>
          </a:p>
        </p:txBody>
      </p:sp>
      <p:sp>
        <p:nvSpPr>
          <p:cNvPr id="77" name="TextBox 76"/>
          <p:cNvSpPr txBox="1"/>
          <p:nvPr/>
        </p:nvSpPr>
        <p:spPr>
          <a:xfrm>
            <a:off x="2362200" y="5791200"/>
            <a:ext cx="685800" cy="461665"/>
          </a:xfrm>
          <a:prstGeom prst="rect">
            <a:avLst/>
          </a:prstGeom>
          <a:noFill/>
        </p:spPr>
        <p:txBody>
          <a:bodyPr wrap="square" rtlCol="0">
            <a:spAutoFit/>
          </a:bodyPr>
          <a:lstStyle/>
          <a:p>
            <a:r>
              <a:rPr lang="en-US" altLang="zh-CN" sz="2400" i="1" dirty="0" smtClean="0">
                <a:latin typeface="Times New Roman" charset="0"/>
                <a:ea typeface="Times New Roman" charset="0"/>
                <a:cs typeface="Times New Roman" charset="0"/>
              </a:rPr>
              <a:t>t’</a:t>
            </a:r>
            <a:endParaRPr lang="en-US" sz="2400" i="1" dirty="0">
              <a:latin typeface="Times New Roman" charset="0"/>
              <a:ea typeface="Times New Roman" charset="0"/>
              <a:cs typeface="Times New Roman" charset="0"/>
            </a:endParaRPr>
          </a:p>
        </p:txBody>
      </p:sp>
      <p:pic>
        <p:nvPicPr>
          <p:cNvPr id="78" name="Picture 7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57600" y="4419600"/>
            <a:ext cx="5241732" cy="1496518"/>
          </a:xfrm>
          <a:prstGeom prst="rect">
            <a:avLst/>
          </a:prstGeom>
        </p:spPr>
      </p:pic>
      <p:sp>
        <p:nvSpPr>
          <p:cNvPr id="79" name="TextBox 78"/>
          <p:cNvSpPr txBox="1"/>
          <p:nvPr/>
        </p:nvSpPr>
        <p:spPr>
          <a:xfrm>
            <a:off x="0" y="37525"/>
            <a:ext cx="9144000" cy="584775"/>
          </a:xfrm>
          <a:prstGeom prst="rect">
            <a:avLst/>
          </a:prstGeom>
          <a:noFill/>
        </p:spPr>
        <p:txBody>
          <a:bodyPr wrap="square" rtlCol="0">
            <a:spAutoFit/>
          </a:bodyPr>
          <a:lstStyle/>
          <a:p>
            <a:pPr algn="ctr"/>
            <a:r>
              <a:rPr lang="en-US" altLang="zh-CN" sz="3200" dirty="0" smtClean="0"/>
              <a:t>2003:</a:t>
            </a:r>
            <a:r>
              <a:rPr lang="zh-CN" altLang="en-US" sz="3200" dirty="0" smtClean="0"/>
              <a:t> </a:t>
            </a:r>
            <a:r>
              <a:rPr lang="en-US" altLang="zh-CN" sz="3200" dirty="0" smtClean="0"/>
              <a:t>Link</a:t>
            </a:r>
            <a:r>
              <a:rPr lang="zh-CN" altLang="en-US" sz="3200" dirty="0" smtClean="0"/>
              <a:t> </a:t>
            </a:r>
            <a:r>
              <a:rPr lang="en-US" altLang="zh-CN" sz="3200" dirty="0" smtClean="0"/>
              <a:t>Prediction</a:t>
            </a:r>
            <a:endParaRPr lang="en-US" sz="3200" dirty="0"/>
          </a:p>
        </p:txBody>
      </p:sp>
      <p:sp>
        <p:nvSpPr>
          <p:cNvPr id="63" name="Rectangle 62"/>
          <p:cNvSpPr/>
          <p:nvPr/>
        </p:nvSpPr>
        <p:spPr>
          <a:xfrm>
            <a:off x="4724401" y="2834177"/>
            <a:ext cx="4724400" cy="289310"/>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74" name="Rectangle 73"/>
          <p:cNvSpPr/>
          <p:nvPr/>
        </p:nvSpPr>
        <p:spPr>
          <a:xfrm>
            <a:off x="4724401" y="3138977"/>
            <a:ext cx="4876800" cy="486287"/>
          </a:xfrm>
          <a:prstGeom prst="rect">
            <a:avLst/>
          </a:prstGeom>
        </p:spPr>
        <p:txBody>
          <a:bodyPr wrap="square">
            <a:spAutoFit/>
          </a:bodyPr>
          <a:lstStyle/>
          <a:p>
            <a:pPr>
              <a:lnSpc>
                <a:spcPct val="80000"/>
              </a:lnSpc>
            </a:pPr>
            <a:r>
              <a:rPr lang="en-US" sz="1600" b="1" dirty="0" smtClean="0">
                <a:solidFill>
                  <a:srgbClr val="C00000"/>
                </a:solidFill>
                <a:latin typeface="Times New Roman" charset="0"/>
                <a:ea typeface="Times New Roman" charset="0"/>
                <a:cs typeface="Times New Roman" charset="0"/>
              </a:rPr>
              <a:t>Link Prediction [</a:t>
            </a:r>
            <a:r>
              <a:rPr lang="en-US" sz="1600" b="1" dirty="0" err="1" smtClean="0">
                <a:solidFill>
                  <a:srgbClr val="C00000"/>
                </a:solidFill>
                <a:latin typeface="Times New Roman" charset="0"/>
                <a:ea typeface="Times New Roman" charset="0"/>
                <a:cs typeface="Times New Roman" charset="0"/>
              </a:rPr>
              <a:t>Liben-Nowell</a:t>
            </a:r>
            <a:r>
              <a:rPr lang="en-US" sz="1600" b="1"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a:t>
            </a:r>
            <a:r>
              <a:rPr lang="en-US" sz="1600" dirty="0" smtClean="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0" name="Oval 79"/>
          <p:cNvSpPr>
            <a:spLocks noChangeAspect="1"/>
          </p:cNvSpPr>
          <p:nvPr/>
        </p:nvSpPr>
        <p:spPr>
          <a:xfrm>
            <a:off x="4495800" y="28862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81" name="Oval 80"/>
          <p:cNvSpPr>
            <a:spLocks noChangeAspect="1"/>
          </p:cNvSpPr>
          <p:nvPr/>
        </p:nvSpPr>
        <p:spPr>
          <a:xfrm>
            <a:off x="4495800" y="331265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82" name="Oval 81"/>
          <p:cNvSpPr>
            <a:spLocks noChangeAspect="1"/>
          </p:cNvSpPr>
          <p:nvPr/>
        </p:nvSpPr>
        <p:spPr>
          <a:xfrm>
            <a:off x="4495800" y="36576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83" name="Oval 82"/>
          <p:cNvSpPr>
            <a:spLocks noChangeAspect="1"/>
          </p:cNvSpPr>
          <p:nvPr/>
        </p:nvSpPr>
        <p:spPr>
          <a:xfrm>
            <a:off x="4495800" y="2540358"/>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84" name="TextBox 83"/>
          <p:cNvSpPr txBox="1"/>
          <p:nvPr/>
        </p:nvSpPr>
        <p:spPr>
          <a:xfrm>
            <a:off x="3733799" y="3556716"/>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85" name="TextBox 84"/>
          <p:cNvSpPr txBox="1"/>
          <p:nvPr/>
        </p:nvSpPr>
        <p:spPr>
          <a:xfrm>
            <a:off x="3733800" y="2492589"/>
            <a:ext cx="1444752" cy="313932"/>
          </a:xfrm>
          <a:prstGeom prst="rect">
            <a:avLst/>
          </a:prstGeom>
          <a:noFill/>
        </p:spPr>
        <p:txBody>
          <a:bodyPr wrap="square" rtlCol="0">
            <a:spAutoFit/>
          </a:bodyPr>
          <a:lstStyle/>
          <a:p>
            <a:pPr>
              <a:lnSpc>
                <a:spcPct val="80000"/>
              </a:lnSpc>
            </a:pPr>
            <a:r>
              <a:rPr lang="en-US" smtClean="0">
                <a:solidFill>
                  <a:srgbClr val="C00000"/>
                </a:solidFill>
                <a:latin typeface="Times New Roman" charset="0"/>
                <a:ea typeface="Times New Roman" charset="0"/>
                <a:cs typeface="Times New Roman" charset="0"/>
              </a:rPr>
              <a:t>2007</a:t>
            </a:r>
            <a:endParaRPr lang="en-US" dirty="0">
              <a:solidFill>
                <a:srgbClr val="C00000"/>
              </a:solidFill>
              <a:latin typeface="Times New Roman" charset="0"/>
              <a:ea typeface="Times New Roman" charset="0"/>
              <a:cs typeface="Times New Roman" charset="0"/>
            </a:endParaRPr>
          </a:p>
        </p:txBody>
      </p:sp>
      <p:sp>
        <p:nvSpPr>
          <p:cNvPr id="86" name="Rectangle 85"/>
          <p:cNvSpPr/>
          <p:nvPr/>
        </p:nvSpPr>
        <p:spPr>
          <a:xfrm>
            <a:off x="4724401" y="3547646"/>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87" name="TextBox 86"/>
          <p:cNvSpPr txBox="1"/>
          <p:nvPr/>
        </p:nvSpPr>
        <p:spPr>
          <a:xfrm>
            <a:off x="3733800" y="3212068"/>
            <a:ext cx="838201" cy="369332"/>
          </a:xfrm>
          <a:prstGeom prst="rect">
            <a:avLst/>
          </a:prstGeom>
          <a:noFill/>
        </p:spPr>
        <p:txBody>
          <a:bodyPr wrap="square" rtlCol="0">
            <a:spAutoFit/>
          </a:bodyPr>
          <a:lstStyle/>
          <a:p>
            <a:r>
              <a:rPr lang="en-US" b="1" dirty="0" smtClean="0">
                <a:solidFill>
                  <a:srgbClr val="C00000"/>
                </a:solidFill>
                <a:latin typeface="Times New Roman" charset="0"/>
                <a:ea typeface="Times New Roman" charset="0"/>
                <a:cs typeface="Times New Roman" charset="0"/>
              </a:rPr>
              <a:t>2003</a:t>
            </a:r>
            <a:endParaRPr lang="en-US" b="1" dirty="0">
              <a:solidFill>
                <a:srgbClr val="C00000"/>
              </a:solidFill>
              <a:latin typeface="Times New Roman" charset="0"/>
              <a:ea typeface="Times New Roman" charset="0"/>
              <a:cs typeface="Times New Roman" charset="0"/>
            </a:endParaRPr>
          </a:p>
        </p:txBody>
      </p:sp>
      <p:sp>
        <p:nvSpPr>
          <p:cNvPr id="88" name="TextBox 87"/>
          <p:cNvSpPr txBox="1"/>
          <p:nvPr/>
        </p:nvSpPr>
        <p:spPr>
          <a:xfrm>
            <a:off x="3733800" y="2779552"/>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89" name="Rectangle 88"/>
          <p:cNvSpPr/>
          <p:nvPr/>
        </p:nvSpPr>
        <p:spPr>
          <a:xfrm>
            <a:off x="4724401" y="2455088"/>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Spread</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of</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Obesity,</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Happiness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400" dirty="0" smtClean="0">
                <a:solidFill>
                  <a:srgbClr val="C00000"/>
                </a:solidFill>
                <a:latin typeface="Times New Roman" charset="0"/>
                <a:ea typeface="Times New Roman" charset="0"/>
                <a:cs typeface="Times New Roman" charset="0"/>
              </a:rPr>
              <a:t>Christakis</a:t>
            </a:r>
            <a:r>
              <a:rPr lang="en-US" altLang="zh-CN" sz="1400" dirty="0" smtClean="0">
                <a:solidFill>
                  <a:srgbClr val="C00000"/>
                </a:solidFill>
                <a:latin typeface="Times New Roman" charset="0"/>
                <a:ea typeface="Times New Roman" charset="0"/>
                <a:cs typeface="Times New Roman" charset="0"/>
              </a:rPr>
              <a:t>,</a:t>
            </a:r>
            <a:r>
              <a:rPr lang="zh-CN" altLang="en-US" sz="1400" dirty="0" smtClean="0">
                <a:solidFill>
                  <a:srgbClr val="C00000"/>
                </a:solidFill>
                <a:latin typeface="Times New Roman" charset="0"/>
                <a:ea typeface="Times New Roman" charset="0"/>
                <a:cs typeface="Times New Roman" charset="0"/>
              </a:rPr>
              <a:t> </a:t>
            </a:r>
            <a:r>
              <a:rPr lang="en-US" sz="1400" dirty="0" smtClean="0">
                <a:solidFill>
                  <a:srgbClr val="C00000"/>
                </a:solidFill>
                <a:latin typeface="Times New Roman" charset="0"/>
                <a:ea typeface="Times New Roman" charset="0"/>
                <a:cs typeface="Times New Roman" charset="0"/>
              </a:rPr>
              <a:t>Fowler</a:t>
            </a:r>
            <a:r>
              <a:rPr lang="en-US" altLang="zh-CN"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90" name="Oval 89"/>
          <p:cNvSpPr>
            <a:spLocks noChangeAspect="1"/>
          </p:cNvSpPr>
          <p:nvPr/>
        </p:nvSpPr>
        <p:spPr>
          <a:xfrm>
            <a:off x="4495800" y="22098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91" name="TextBox 90"/>
          <p:cNvSpPr txBox="1"/>
          <p:nvPr/>
        </p:nvSpPr>
        <p:spPr>
          <a:xfrm>
            <a:off x="3730752" y="2156406"/>
            <a:ext cx="1444752" cy="313932"/>
          </a:xfrm>
          <a:prstGeom prst="rect">
            <a:avLst/>
          </a:prstGeom>
          <a:noFill/>
        </p:spPr>
        <p:txBody>
          <a:bodyPr wrap="square" rtlCol="0">
            <a:spAutoFit/>
          </a:bodyPr>
          <a:lstStyle/>
          <a:p>
            <a:pPr>
              <a:lnSpc>
                <a:spcPct val="80000"/>
              </a:lnSpc>
            </a:pPr>
            <a:r>
              <a:rPr lang="en-US" dirty="0" smtClean="0">
                <a:solidFill>
                  <a:srgbClr val="C00000"/>
                </a:solidFill>
                <a:latin typeface="Times New Roman" charset="0"/>
                <a:ea typeface="Times New Roman" charset="0"/>
                <a:cs typeface="Times New Roman" charset="0"/>
              </a:rPr>
              <a:t>2009</a:t>
            </a:r>
            <a:endParaRPr lang="en-US" dirty="0">
              <a:solidFill>
                <a:srgbClr val="C00000"/>
              </a:solidFill>
              <a:latin typeface="Times New Roman" charset="0"/>
              <a:ea typeface="Times New Roman" charset="0"/>
              <a:cs typeface="Times New Roman" charset="0"/>
            </a:endParaRPr>
          </a:p>
        </p:txBody>
      </p:sp>
      <p:sp>
        <p:nvSpPr>
          <p:cNvPr id="92" name="Rectangle 91"/>
          <p:cNvSpPr/>
          <p:nvPr/>
        </p:nvSpPr>
        <p:spPr>
          <a:xfrm>
            <a:off x="4724400" y="2124530"/>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Social Influence Analysis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[Tang, Sun]</a:t>
            </a:r>
            <a:endParaRPr lang="en-US" sz="1600"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95582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0000">
                  <a:srgbClr val="115CB3"/>
                </a:gs>
                <a:gs pos="21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7"/>
          <a:stretch>
            <a:fillRect/>
          </a:stretch>
        </p:blipFill>
        <p:spPr>
          <a:xfrm>
            <a:off x="457200" y="5334000"/>
            <a:ext cx="1371600" cy="610603"/>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8"/>
          <a:stretch>
            <a:fillRect/>
          </a:stretch>
        </p:blipFill>
        <p:spPr>
          <a:xfrm>
            <a:off x="6248401" y="1295400"/>
            <a:ext cx="1524000" cy="725714"/>
          </a:xfrm>
          <a:prstGeom prst="rect">
            <a:avLst/>
          </a:prstGeom>
          <a:noFill/>
          <a:ln w="25400">
            <a:solidFill>
              <a:srgbClr val="115CB3"/>
            </a:solidFill>
          </a:ln>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57" name="Picture 56"/>
          <p:cNvPicPr>
            <a:picLocks noChangeAspect="1"/>
          </p:cNvPicPr>
          <p:nvPr/>
        </p:nvPicPr>
        <p:blipFill>
          <a:blip r:embed="rId10"/>
          <a:stretch>
            <a:fillRect/>
          </a:stretch>
        </p:blipFill>
        <p:spPr>
          <a:xfrm>
            <a:off x="533400" y="2667000"/>
            <a:ext cx="914400" cy="960120"/>
          </a:xfrm>
          <a:prstGeom prst="rect">
            <a:avLst/>
          </a:prstGeom>
          <a:ln w="25400">
            <a:solidFill>
              <a:srgbClr val="C00000"/>
            </a:solidFill>
          </a:ln>
        </p:spPr>
      </p:pic>
      <p:pic>
        <p:nvPicPr>
          <p:cNvPr id="66" name="Picture 65"/>
          <p:cNvPicPr>
            <a:picLocks noChangeAspect="1"/>
          </p:cNvPicPr>
          <p:nvPr/>
        </p:nvPicPr>
        <p:blipFill>
          <a:blip r:embed="rId11"/>
          <a:stretch>
            <a:fillRect/>
          </a:stretch>
        </p:blipFill>
        <p:spPr>
          <a:xfrm>
            <a:off x="1752600" y="2286000"/>
            <a:ext cx="990600" cy="645958"/>
          </a:xfrm>
          <a:prstGeom prst="rect">
            <a:avLst/>
          </a:prstGeom>
          <a:ln w="25400">
            <a:solidFill>
              <a:srgbClr val="C00000"/>
            </a:solidFill>
          </a:ln>
        </p:spPr>
      </p:pic>
      <p:sp>
        <p:nvSpPr>
          <p:cNvPr id="65" name="Rectangle 64"/>
          <p:cNvSpPr/>
          <p:nvPr/>
        </p:nvSpPr>
        <p:spPr>
          <a:xfrm>
            <a:off x="76200" y="12700"/>
            <a:ext cx="9006840" cy="2133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7" name="TextBox 66"/>
          <p:cNvSpPr txBox="1"/>
          <p:nvPr/>
        </p:nvSpPr>
        <p:spPr>
          <a:xfrm>
            <a:off x="0" y="37525"/>
            <a:ext cx="9144000" cy="584775"/>
          </a:xfrm>
          <a:prstGeom prst="rect">
            <a:avLst/>
          </a:prstGeom>
          <a:noFill/>
        </p:spPr>
        <p:txBody>
          <a:bodyPr wrap="square" rtlCol="0">
            <a:spAutoFit/>
          </a:bodyPr>
          <a:lstStyle/>
          <a:p>
            <a:pPr algn="ctr"/>
            <a:r>
              <a:rPr lang="en-US" altLang="zh-CN" sz="3200" dirty="0" smtClean="0"/>
              <a:t>2005:</a:t>
            </a:r>
            <a:r>
              <a:rPr lang="zh-CN" altLang="en-US" sz="3200" dirty="0" smtClean="0"/>
              <a:t> </a:t>
            </a:r>
            <a:r>
              <a:rPr lang="en-US" altLang="zh-CN" sz="3200" dirty="0" smtClean="0"/>
              <a:t>Network</a:t>
            </a:r>
            <a:r>
              <a:rPr lang="zh-CN" altLang="en-US" sz="3200" dirty="0" smtClean="0"/>
              <a:t> </a:t>
            </a:r>
            <a:r>
              <a:rPr lang="en-US" altLang="zh-CN" sz="3200" dirty="0" smtClean="0"/>
              <a:t>Evolution</a:t>
            </a:r>
            <a:endParaRPr lang="en-US" sz="3200" dirty="0"/>
          </a:p>
        </p:txBody>
      </p:sp>
      <p:sp>
        <p:nvSpPr>
          <p:cNvPr id="68" name="Rectangle 67"/>
          <p:cNvSpPr/>
          <p:nvPr/>
        </p:nvSpPr>
        <p:spPr>
          <a:xfrm>
            <a:off x="76200" y="622300"/>
            <a:ext cx="8839200" cy="1015663"/>
          </a:xfrm>
          <a:prstGeom prst="rect">
            <a:avLst/>
          </a:prstGeom>
        </p:spPr>
        <p:txBody>
          <a:bodyPr wrap="square">
            <a:spAutoFit/>
          </a:bodyPr>
          <a:lstStyle/>
          <a:p>
            <a:pPr marL="342900" indent="-342900" algn="just">
              <a:buFont typeface="Arial" charset="0"/>
              <a:buChar char="•"/>
            </a:pPr>
            <a:r>
              <a:rPr lang="en-US" sz="2000" dirty="0" smtClean="0">
                <a:latin typeface="Times New Roman" charset="0"/>
                <a:ea typeface="Times New Roman" charset="0"/>
                <a:cs typeface="Times New Roman" charset="0"/>
              </a:rPr>
              <a:t>“Most </a:t>
            </a:r>
            <a:r>
              <a:rPr lang="en-US" sz="2000" dirty="0">
                <a:latin typeface="Times New Roman" charset="0"/>
                <a:ea typeface="Times New Roman" charset="0"/>
                <a:cs typeface="Times New Roman" charset="0"/>
              </a:rPr>
              <a:t>of </a:t>
            </a:r>
            <a:r>
              <a:rPr lang="en-US" sz="2000" dirty="0" smtClean="0">
                <a:latin typeface="Times New Roman" charset="0"/>
                <a:ea typeface="Times New Roman" charset="0"/>
                <a:cs typeface="Times New Roman" charset="0"/>
              </a:rPr>
              <a:t>graphs </a:t>
            </a:r>
            <a:r>
              <a:rPr lang="en-US" sz="2000" dirty="0">
                <a:latin typeface="Times New Roman" charset="0"/>
                <a:ea typeface="Times New Roman" charset="0"/>
                <a:cs typeface="Times New Roman" charset="0"/>
              </a:rPr>
              <a:t>densify over time, with the number of edges growing </a:t>
            </a:r>
            <a:r>
              <a:rPr lang="en-US" sz="2000" dirty="0" err="1">
                <a:latin typeface="Times New Roman" charset="0"/>
                <a:ea typeface="Times New Roman" charset="0"/>
                <a:cs typeface="Times New Roman" charset="0"/>
              </a:rPr>
              <a:t>superlinearly</a:t>
            </a:r>
            <a:r>
              <a:rPr lang="en-US" sz="2000" dirty="0">
                <a:latin typeface="Times New Roman" charset="0"/>
                <a:ea typeface="Times New Roman" charset="0"/>
                <a:cs typeface="Times New Roman" charset="0"/>
              </a:rPr>
              <a:t> in the number of nodes</a:t>
            </a:r>
            <a:r>
              <a:rPr lang="en-US" sz="2000" dirty="0" smtClean="0">
                <a:latin typeface="Times New Roman" charset="0"/>
                <a:ea typeface="Times New Roman" charset="0"/>
                <a:cs typeface="Times New Roman" charset="0"/>
              </a:rPr>
              <a:t>.” </a:t>
            </a:r>
          </a:p>
          <a:p>
            <a:pPr marL="342900" indent="-342900" algn="just">
              <a:buFont typeface="Arial" charset="0"/>
              <a:buChar char="•"/>
            </a:pPr>
            <a:r>
              <a:rPr lang="en-US" sz="2000" dirty="0" smtClean="0">
                <a:latin typeface="Times New Roman" charset="0"/>
                <a:ea typeface="Times New Roman" charset="0"/>
                <a:cs typeface="Times New Roman" charset="0"/>
              </a:rPr>
              <a:t>“The </a:t>
            </a:r>
            <a:r>
              <a:rPr lang="en-US" sz="2000" dirty="0">
                <a:latin typeface="Times New Roman" charset="0"/>
                <a:ea typeface="Times New Roman" charset="0"/>
                <a:cs typeface="Times New Roman" charset="0"/>
              </a:rPr>
              <a:t>average distance between nodes often shrinks over </a:t>
            </a:r>
            <a:r>
              <a:rPr lang="en-US" sz="2000" dirty="0" smtClean="0">
                <a:latin typeface="Times New Roman" charset="0"/>
                <a:ea typeface="Times New Roman" charset="0"/>
                <a:cs typeface="Times New Roman" charset="0"/>
              </a:rPr>
              <a:t>time.”</a:t>
            </a:r>
            <a:endParaRPr lang="zh-CN" altLang="en-US" sz="2000" dirty="0" smtClean="0">
              <a:latin typeface="Times New Roman" charset="0"/>
              <a:ea typeface="Times New Roman" charset="0"/>
              <a:cs typeface="Times New Roman" charset="0"/>
            </a:endParaRPr>
          </a:p>
        </p:txBody>
      </p:sp>
      <p:sp>
        <p:nvSpPr>
          <p:cNvPr id="73" name="Rectangle 72"/>
          <p:cNvSpPr/>
          <p:nvPr/>
        </p:nvSpPr>
        <p:spPr>
          <a:xfrm>
            <a:off x="68580" y="3962400"/>
            <a:ext cx="9006840" cy="2514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74" name="Rectangle 73"/>
          <p:cNvSpPr/>
          <p:nvPr/>
        </p:nvSpPr>
        <p:spPr>
          <a:xfrm>
            <a:off x="228600" y="1612900"/>
            <a:ext cx="8763000" cy="523220"/>
          </a:xfrm>
          <a:prstGeom prst="rect">
            <a:avLst/>
          </a:prstGeom>
        </p:spPr>
        <p:txBody>
          <a:bodyPr wrap="square">
            <a:spAutoFit/>
          </a:bodyPr>
          <a:lstStyle/>
          <a:p>
            <a:r>
              <a:rPr lang="en-US" sz="1400" dirty="0">
                <a:latin typeface="Times New Roman" charset="0"/>
                <a:ea typeface="Times New Roman" charset="0"/>
                <a:cs typeface="Times New Roman" charset="0"/>
              </a:rPr>
              <a:t>J. </a:t>
            </a:r>
            <a:r>
              <a:rPr lang="en-US" sz="1400" dirty="0" err="1">
                <a:latin typeface="Times New Roman" charset="0"/>
                <a:ea typeface="Times New Roman" charset="0"/>
                <a:cs typeface="Times New Roman" charset="0"/>
              </a:rPr>
              <a:t>Leskovec</a:t>
            </a:r>
            <a:r>
              <a:rPr lang="en-US" sz="1400" dirty="0">
                <a:latin typeface="Times New Roman" charset="0"/>
                <a:ea typeface="Times New Roman" charset="0"/>
                <a:cs typeface="Times New Roman" charset="0"/>
              </a:rPr>
              <a:t>, J. Kleinberg, C. </a:t>
            </a:r>
            <a:r>
              <a:rPr lang="en-US" sz="1400" dirty="0" err="1">
                <a:latin typeface="Times New Roman" charset="0"/>
                <a:ea typeface="Times New Roman" charset="0"/>
                <a:cs typeface="Times New Roman" charset="0"/>
              </a:rPr>
              <a:t>Faloutsos</a:t>
            </a:r>
            <a:r>
              <a:rPr lang="en-US" sz="1400" dirty="0">
                <a:latin typeface="Times New Roman" charset="0"/>
                <a:ea typeface="Times New Roman" charset="0"/>
                <a:cs typeface="Times New Roman" charset="0"/>
              </a:rPr>
              <a:t>. Graphs over Time: Densification Laws, Shrinking Diameters and Possible Explanations. </a:t>
            </a:r>
            <a:r>
              <a:rPr lang="en-US" altLang="zh-CN" sz="1400" dirty="0" smtClean="0">
                <a:latin typeface="Times New Roman" charset="0"/>
                <a:ea typeface="Times New Roman" charset="0"/>
                <a:cs typeface="Times New Roman" charset="0"/>
              </a:rPr>
              <a:t>In</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KDD</a:t>
            </a:r>
            <a:r>
              <a:rPr lang="en-US" sz="1400" dirty="0" smtClean="0">
                <a:latin typeface="Times New Roman" charset="0"/>
                <a:ea typeface="Times New Roman" charset="0"/>
                <a:cs typeface="Times New Roman" charset="0"/>
              </a:rPr>
              <a:t>, </a:t>
            </a:r>
            <a:r>
              <a:rPr lang="en-US" sz="1400" dirty="0">
                <a:latin typeface="Times New Roman" charset="0"/>
                <a:ea typeface="Times New Roman" charset="0"/>
                <a:cs typeface="Times New Roman" charset="0"/>
              </a:rPr>
              <a:t>2005</a:t>
            </a:r>
            <a:r>
              <a:rPr lang="en-US" sz="1400" dirty="0" smtClean="0">
                <a:latin typeface="Times New Roman" charset="0"/>
                <a:ea typeface="Times New Roman" charset="0"/>
                <a:cs typeface="Times New Roman" charset="0"/>
              </a:rPr>
              <a:t>.</a:t>
            </a:r>
            <a:r>
              <a:rPr lang="zh-CN" altLang="en-US" sz="1400" dirty="0" smtClean="0">
                <a:latin typeface="Times New Roman" charset="0"/>
                <a:ea typeface="Times New Roman" charset="0"/>
                <a:cs typeface="Times New Roman" charset="0"/>
              </a:rPr>
              <a:t> </a:t>
            </a:r>
            <a:r>
              <a:rPr lang="en-US" altLang="zh-CN" sz="1400" b="1" dirty="0" smtClean="0">
                <a:latin typeface="Times New Roman" charset="0"/>
                <a:ea typeface="Times New Roman" charset="0"/>
                <a:cs typeface="Times New Roman" charset="0"/>
              </a:rPr>
              <a:t>Best</a:t>
            </a:r>
            <a:r>
              <a:rPr lang="zh-CN" altLang="en-US" sz="1400" b="1" dirty="0" smtClean="0">
                <a:latin typeface="Times New Roman" charset="0"/>
                <a:ea typeface="Times New Roman" charset="0"/>
                <a:cs typeface="Times New Roman" charset="0"/>
              </a:rPr>
              <a:t> </a:t>
            </a:r>
            <a:r>
              <a:rPr lang="en-US" altLang="zh-CN" sz="1400" b="1" dirty="0" smtClean="0">
                <a:latin typeface="Times New Roman" charset="0"/>
                <a:ea typeface="Times New Roman" charset="0"/>
                <a:cs typeface="Times New Roman" charset="0"/>
              </a:rPr>
              <a:t>Research</a:t>
            </a:r>
            <a:r>
              <a:rPr lang="zh-CN" altLang="en-US" sz="1400" b="1" dirty="0" smtClean="0">
                <a:latin typeface="Times New Roman" charset="0"/>
                <a:ea typeface="Times New Roman" charset="0"/>
                <a:cs typeface="Times New Roman" charset="0"/>
              </a:rPr>
              <a:t> </a:t>
            </a:r>
            <a:r>
              <a:rPr lang="en-US" altLang="zh-CN" sz="1400" b="1" dirty="0" smtClean="0">
                <a:latin typeface="Times New Roman" charset="0"/>
                <a:ea typeface="Times New Roman" charset="0"/>
                <a:cs typeface="Times New Roman" charset="0"/>
              </a:rPr>
              <a:t>Paper</a:t>
            </a:r>
            <a:r>
              <a:rPr lang="zh-CN" altLang="en-US" sz="1400" b="1" dirty="0" smtClean="0">
                <a:latin typeface="Times New Roman" charset="0"/>
                <a:ea typeface="Times New Roman" charset="0"/>
                <a:cs typeface="Times New Roman" charset="0"/>
              </a:rPr>
              <a:t> </a:t>
            </a:r>
            <a:r>
              <a:rPr lang="en-US" altLang="zh-CN" sz="1400" b="1" dirty="0" smtClean="0">
                <a:latin typeface="Times New Roman" charset="0"/>
                <a:ea typeface="Times New Roman" charset="0"/>
                <a:cs typeface="Times New Roman" charset="0"/>
              </a:rPr>
              <a:t>Award </a:t>
            </a:r>
            <a:r>
              <a:rPr lang="en-US" sz="1400" b="1" dirty="0">
                <a:latin typeface="Times New Roman" charset="0"/>
                <a:ea typeface="Times New Roman" charset="0"/>
                <a:cs typeface="Times New Roman" charset="0"/>
              </a:rPr>
              <a:t>&amp; Test of Time </a:t>
            </a:r>
            <a:r>
              <a:rPr lang="en-US" sz="1400" b="1" dirty="0" smtClean="0">
                <a:latin typeface="Times New Roman" charset="0"/>
                <a:ea typeface="Times New Roman" charset="0"/>
                <a:cs typeface="Times New Roman" charset="0"/>
              </a:rPr>
              <a:t>Award</a:t>
            </a:r>
            <a:r>
              <a:rPr lang="en-US" altLang="zh-CN" sz="1400" dirty="0" smtClean="0">
                <a:latin typeface="Times New Roman" charset="0"/>
                <a:ea typeface="Times New Roman" charset="0"/>
                <a:cs typeface="Times New Roman" charset="0"/>
              </a:rPr>
              <a:t>.</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Cited by </a:t>
            </a:r>
            <a:r>
              <a:rPr lang="en-US" altLang="zh-CN" sz="1400" dirty="0" smtClean="0">
                <a:latin typeface="Times New Roman" charset="0"/>
                <a:ea typeface="Times New Roman" charset="0"/>
                <a:cs typeface="Times New Roman" charset="0"/>
              </a:rPr>
              <a:t>1492</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(as of May 2016)</a:t>
            </a:r>
            <a:endParaRPr lang="en-US" sz="1400" dirty="0">
              <a:latin typeface="Times New Roman" charset="0"/>
              <a:ea typeface="Times New Roman" charset="0"/>
              <a:cs typeface="Times New Roman" charset="0"/>
            </a:endParaRPr>
          </a:p>
        </p:txBody>
      </p:sp>
      <p:sp>
        <p:nvSpPr>
          <p:cNvPr id="75" name="TextBox 74"/>
          <p:cNvSpPr txBox="1"/>
          <p:nvPr/>
        </p:nvSpPr>
        <p:spPr>
          <a:xfrm>
            <a:off x="5715000" y="5924490"/>
            <a:ext cx="2743200" cy="400110"/>
          </a:xfrm>
          <a:prstGeom prst="rect">
            <a:avLst/>
          </a:prstGeom>
          <a:noFill/>
        </p:spPr>
        <p:txBody>
          <a:bodyPr wrap="square" rtlCol="0">
            <a:spAutoFit/>
          </a:bodyPr>
          <a:lstStyle/>
          <a:p>
            <a:r>
              <a:rPr lang="en-US" altLang="zh-CN" sz="2000" i="1" dirty="0" smtClean="0">
                <a:latin typeface="Times New Roman" charset="0"/>
                <a:ea typeface="Times New Roman" charset="0"/>
                <a:cs typeface="Times New Roman" charset="0"/>
              </a:rPr>
              <a:t>Shrinking Diameters</a:t>
            </a:r>
            <a:endParaRPr lang="en-US" sz="2000" i="1" dirty="0">
              <a:latin typeface="Times New Roman" charset="0"/>
              <a:ea typeface="Times New Roman" charset="0"/>
              <a:cs typeface="Times New Roman" charset="0"/>
            </a:endParaRPr>
          </a:p>
        </p:txBody>
      </p:sp>
      <p:sp>
        <p:nvSpPr>
          <p:cNvPr id="76" name="TextBox 75"/>
          <p:cNvSpPr txBox="1"/>
          <p:nvPr/>
        </p:nvSpPr>
        <p:spPr>
          <a:xfrm>
            <a:off x="1447800" y="5905380"/>
            <a:ext cx="2286000" cy="400110"/>
          </a:xfrm>
          <a:prstGeom prst="rect">
            <a:avLst/>
          </a:prstGeom>
          <a:noFill/>
        </p:spPr>
        <p:txBody>
          <a:bodyPr wrap="square" rtlCol="0">
            <a:spAutoFit/>
          </a:bodyPr>
          <a:lstStyle/>
          <a:p>
            <a:r>
              <a:rPr lang="en-US" altLang="zh-CN" sz="2000" i="1" dirty="0" smtClean="0">
                <a:latin typeface="Times New Roman" charset="0"/>
                <a:ea typeface="Times New Roman" charset="0"/>
                <a:cs typeface="Times New Roman" charset="0"/>
              </a:rPr>
              <a:t>Densification</a:t>
            </a:r>
            <a:endParaRPr lang="en-US" sz="2000" i="1" dirty="0">
              <a:latin typeface="Times New Roman" charset="0"/>
              <a:ea typeface="Times New Roman" charset="0"/>
              <a:cs typeface="Times New Roman" charset="0"/>
            </a:endParaRPr>
          </a:p>
        </p:txBody>
      </p:sp>
      <p:pic>
        <p:nvPicPr>
          <p:cNvPr id="77" name="Picture 76"/>
          <p:cNvPicPr>
            <a:picLocks noChangeAspect="1"/>
          </p:cNvPicPr>
          <p:nvPr/>
        </p:nvPicPr>
        <p:blipFill>
          <a:blip r:embed="rId12"/>
          <a:stretch>
            <a:fillRect/>
          </a:stretch>
        </p:blipFill>
        <p:spPr>
          <a:xfrm>
            <a:off x="228600" y="4171890"/>
            <a:ext cx="4038600" cy="1657045"/>
          </a:xfrm>
          <a:prstGeom prst="rect">
            <a:avLst/>
          </a:prstGeom>
        </p:spPr>
      </p:pic>
      <p:pic>
        <p:nvPicPr>
          <p:cNvPr id="78" name="Picture 77"/>
          <p:cNvPicPr>
            <a:picLocks noChangeAspect="1"/>
          </p:cNvPicPr>
          <p:nvPr/>
        </p:nvPicPr>
        <p:blipFill>
          <a:blip r:embed="rId13"/>
          <a:stretch>
            <a:fillRect/>
          </a:stretch>
        </p:blipFill>
        <p:spPr>
          <a:xfrm>
            <a:off x="4876800" y="4318044"/>
            <a:ext cx="3772525" cy="1484714"/>
          </a:xfrm>
          <a:prstGeom prst="rect">
            <a:avLst/>
          </a:prstGeom>
        </p:spPr>
      </p:pic>
      <p:sp>
        <p:nvSpPr>
          <p:cNvPr id="63" name="Rectangle 62"/>
          <p:cNvSpPr/>
          <p:nvPr/>
        </p:nvSpPr>
        <p:spPr>
          <a:xfrm>
            <a:off x="4724401" y="2834177"/>
            <a:ext cx="4724400" cy="289310"/>
          </a:xfrm>
          <a:prstGeom prst="rect">
            <a:avLst/>
          </a:prstGeom>
        </p:spPr>
        <p:txBody>
          <a:bodyPr wrap="square">
            <a:spAutoFit/>
          </a:bodyPr>
          <a:lstStyle/>
          <a:p>
            <a:pPr>
              <a:lnSpc>
                <a:spcPct val="80000"/>
              </a:lnSpc>
            </a:pPr>
            <a:r>
              <a:rPr lang="en-US" sz="1600" b="1" dirty="0" smtClean="0">
                <a:solidFill>
                  <a:srgbClr val="C00000"/>
                </a:solidFill>
                <a:latin typeface="Times New Roman" charset="0"/>
                <a:ea typeface="Times New Roman" charset="0"/>
                <a:cs typeface="Times New Roman" charset="0"/>
              </a:rPr>
              <a:t>Densification [</a:t>
            </a:r>
            <a:r>
              <a:rPr lang="en-US" sz="1600" b="1" dirty="0" err="1" smtClean="0">
                <a:solidFill>
                  <a:srgbClr val="C00000"/>
                </a:solidFill>
                <a:latin typeface="Times New Roman" charset="0"/>
                <a:ea typeface="Times New Roman" charset="0"/>
                <a:cs typeface="Times New Roman" charset="0"/>
              </a:rPr>
              <a:t>Leskovec</a:t>
            </a:r>
            <a:r>
              <a:rPr lang="en-US" sz="1600" b="1" dirty="0">
                <a:solidFill>
                  <a:srgbClr val="C00000"/>
                </a:solidFill>
                <a:latin typeface="Times New Roman" charset="0"/>
                <a:ea typeface="Times New Roman" charset="0"/>
                <a:cs typeface="Times New Roman" charset="0"/>
              </a:rPr>
              <a:t>, Kleinberg, </a:t>
            </a:r>
            <a:r>
              <a:rPr lang="en-US" sz="1600" b="1" dirty="0" err="1" smtClean="0">
                <a:solidFill>
                  <a:srgbClr val="C00000"/>
                </a:solidFill>
                <a:latin typeface="Times New Roman" charset="0"/>
                <a:ea typeface="Times New Roman" charset="0"/>
                <a:cs typeface="Times New Roman" charset="0"/>
              </a:rPr>
              <a:t>Faloutsos</a:t>
            </a:r>
            <a:r>
              <a:rPr lang="en-US" sz="1600" b="1" dirty="0" smtClean="0">
                <a:solidFill>
                  <a:srgbClr val="C00000"/>
                </a:solidFill>
                <a:latin typeface="Times New Roman" charset="0"/>
                <a:ea typeface="Times New Roman" charset="0"/>
                <a:cs typeface="Times New Roman" charset="0"/>
              </a:rPr>
              <a:t>]</a:t>
            </a:r>
            <a:endParaRPr lang="en-US" sz="1600" b="1" dirty="0">
              <a:solidFill>
                <a:srgbClr val="C00000"/>
              </a:solidFill>
              <a:latin typeface="Times New Roman" charset="0"/>
              <a:ea typeface="Times New Roman" charset="0"/>
              <a:cs typeface="Times New Roman" charset="0"/>
            </a:endParaRPr>
          </a:p>
        </p:txBody>
      </p:sp>
      <p:sp>
        <p:nvSpPr>
          <p:cNvPr id="79" name="Rectangle 78"/>
          <p:cNvSpPr/>
          <p:nvPr/>
        </p:nvSpPr>
        <p:spPr>
          <a:xfrm>
            <a:off x="4724401" y="3138977"/>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a:t>
            </a:r>
            <a:r>
              <a:rPr lang="en-US" sz="1600" dirty="0" smtClean="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0" name="Oval 79"/>
          <p:cNvSpPr>
            <a:spLocks noChangeAspect="1"/>
          </p:cNvSpPr>
          <p:nvPr/>
        </p:nvSpPr>
        <p:spPr>
          <a:xfrm>
            <a:off x="4495800" y="28862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81" name="Oval 80"/>
          <p:cNvSpPr>
            <a:spLocks noChangeAspect="1"/>
          </p:cNvSpPr>
          <p:nvPr/>
        </p:nvSpPr>
        <p:spPr>
          <a:xfrm>
            <a:off x="4495800" y="331265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82" name="Oval 81"/>
          <p:cNvSpPr>
            <a:spLocks noChangeAspect="1"/>
          </p:cNvSpPr>
          <p:nvPr/>
        </p:nvSpPr>
        <p:spPr>
          <a:xfrm>
            <a:off x="4495800" y="36576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83" name="Oval 82"/>
          <p:cNvSpPr>
            <a:spLocks noChangeAspect="1"/>
          </p:cNvSpPr>
          <p:nvPr/>
        </p:nvSpPr>
        <p:spPr>
          <a:xfrm>
            <a:off x="4495800" y="2540358"/>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84" name="TextBox 83"/>
          <p:cNvSpPr txBox="1"/>
          <p:nvPr/>
        </p:nvSpPr>
        <p:spPr>
          <a:xfrm>
            <a:off x="3733799" y="3556716"/>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85" name="TextBox 84"/>
          <p:cNvSpPr txBox="1"/>
          <p:nvPr/>
        </p:nvSpPr>
        <p:spPr>
          <a:xfrm>
            <a:off x="3733800" y="2492589"/>
            <a:ext cx="1444752" cy="313932"/>
          </a:xfrm>
          <a:prstGeom prst="rect">
            <a:avLst/>
          </a:prstGeom>
          <a:noFill/>
        </p:spPr>
        <p:txBody>
          <a:bodyPr wrap="square" rtlCol="0">
            <a:spAutoFit/>
          </a:bodyPr>
          <a:lstStyle/>
          <a:p>
            <a:pPr>
              <a:lnSpc>
                <a:spcPct val="80000"/>
              </a:lnSpc>
            </a:pPr>
            <a:r>
              <a:rPr lang="en-US" smtClean="0">
                <a:solidFill>
                  <a:srgbClr val="C00000"/>
                </a:solidFill>
                <a:latin typeface="Times New Roman" charset="0"/>
                <a:ea typeface="Times New Roman" charset="0"/>
                <a:cs typeface="Times New Roman" charset="0"/>
              </a:rPr>
              <a:t>2007</a:t>
            </a:r>
            <a:endParaRPr lang="en-US" dirty="0">
              <a:solidFill>
                <a:srgbClr val="C00000"/>
              </a:solidFill>
              <a:latin typeface="Times New Roman" charset="0"/>
              <a:ea typeface="Times New Roman" charset="0"/>
              <a:cs typeface="Times New Roman" charset="0"/>
            </a:endParaRPr>
          </a:p>
        </p:txBody>
      </p:sp>
      <p:sp>
        <p:nvSpPr>
          <p:cNvPr id="86" name="Rectangle 85"/>
          <p:cNvSpPr/>
          <p:nvPr/>
        </p:nvSpPr>
        <p:spPr>
          <a:xfrm>
            <a:off x="4724401" y="3547646"/>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87" name="TextBox 86"/>
          <p:cNvSpPr txBox="1"/>
          <p:nvPr/>
        </p:nvSpPr>
        <p:spPr>
          <a:xfrm>
            <a:off x="3733800" y="32120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88" name="TextBox 87"/>
          <p:cNvSpPr txBox="1"/>
          <p:nvPr/>
        </p:nvSpPr>
        <p:spPr>
          <a:xfrm>
            <a:off x="3733800" y="2779552"/>
            <a:ext cx="838201" cy="369332"/>
          </a:xfrm>
          <a:prstGeom prst="rect">
            <a:avLst/>
          </a:prstGeom>
          <a:noFill/>
        </p:spPr>
        <p:txBody>
          <a:bodyPr wrap="square" rtlCol="0">
            <a:spAutoFit/>
          </a:bodyPr>
          <a:lstStyle/>
          <a:p>
            <a:r>
              <a:rPr lang="en-US" b="1" dirty="0" smtClean="0">
                <a:solidFill>
                  <a:srgbClr val="C00000"/>
                </a:solidFill>
                <a:latin typeface="Times New Roman" charset="0"/>
                <a:ea typeface="Times New Roman" charset="0"/>
                <a:cs typeface="Times New Roman" charset="0"/>
              </a:rPr>
              <a:t>2005</a:t>
            </a:r>
            <a:endParaRPr lang="en-US" b="1" dirty="0">
              <a:solidFill>
                <a:srgbClr val="C00000"/>
              </a:solidFill>
              <a:latin typeface="Times New Roman" charset="0"/>
              <a:ea typeface="Times New Roman" charset="0"/>
              <a:cs typeface="Times New Roman" charset="0"/>
            </a:endParaRPr>
          </a:p>
        </p:txBody>
      </p:sp>
      <p:sp>
        <p:nvSpPr>
          <p:cNvPr id="89" name="Rectangle 88"/>
          <p:cNvSpPr/>
          <p:nvPr/>
        </p:nvSpPr>
        <p:spPr>
          <a:xfrm>
            <a:off x="4724401" y="2455088"/>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Spread</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of</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Obesity,</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Happiness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400" dirty="0" smtClean="0">
                <a:solidFill>
                  <a:srgbClr val="C00000"/>
                </a:solidFill>
                <a:latin typeface="Times New Roman" charset="0"/>
                <a:ea typeface="Times New Roman" charset="0"/>
                <a:cs typeface="Times New Roman" charset="0"/>
              </a:rPr>
              <a:t>Christakis</a:t>
            </a:r>
            <a:r>
              <a:rPr lang="en-US" altLang="zh-CN" sz="1400" dirty="0" smtClean="0">
                <a:solidFill>
                  <a:srgbClr val="C00000"/>
                </a:solidFill>
                <a:latin typeface="Times New Roman" charset="0"/>
                <a:ea typeface="Times New Roman" charset="0"/>
                <a:cs typeface="Times New Roman" charset="0"/>
              </a:rPr>
              <a:t>,</a:t>
            </a:r>
            <a:r>
              <a:rPr lang="zh-CN" altLang="en-US" sz="1400" dirty="0" smtClean="0">
                <a:solidFill>
                  <a:srgbClr val="C00000"/>
                </a:solidFill>
                <a:latin typeface="Times New Roman" charset="0"/>
                <a:ea typeface="Times New Roman" charset="0"/>
                <a:cs typeface="Times New Roman" charset="0"/>
              </a:rPr>
              <a:t> </a:t>
            </a:r>
            <a:r>
              <a:rPr lang="en-US" sz="1400" dirty="0" smtClean="0">
                <a:solidFill>
                  <a:srgbClr val="C00000"/>
                </a:solidFill>
                <a:latin typeface="Times New Roman" charset="0"/>
                <a:ea typeface="Times New Roman" charset="0"/>
                <a:cs typeface="Times New Roman" charset="0"/>
              </a:rPr>
              <a:t>Fowler</a:t>
            </a:r>
            <a:r>
              <a:rPr lang="en-US" altLang="zh-CN"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90" name="Oval 89"/>
          <p:cNvSpPr>
            <a:spLocks noChangeAspect="1"/>
          </p:cNvSpPr>
          <p:nvPr/>
        </p:nvSpPr>
        <p:spPr>
          <a:xfrm>
            <a:off x="4495800" y="22098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91" name="TextBox 90"/>
          <p:cNvSpPr txBox="1"/>
          <p:nvPr/>
        </p:nvSpPr>
        <p:spPr>
          <a:xfrm>
            <a:off x="3730752" y="2156406"/>
            <a:ext cx="1444752" cy="313932"/>
          </a:xfrm>
          <a:prstGeom prst="rect">
            <a:avLst/>
          </a:prstGeom>
          <a:noFill/>
        </p:spPr>
        <p:txBody>
          <a:bodyPr wrap="square" rtlCol="0">
            <a:spAutoFit/>
          </a:bodyPr>
          <a:lstStyle/>
          <a:p>
            <a:pPr>
              <a:lnSpc>
                <a:spcPct val="80000"/>
              </a:lnSpc>
            </a:pPr>
            <a:r>
              <a:rPr lang="en-US" dirty="0" smtClean="0">
                <a:solidFill>
                  <a:srgbClr val="C00000"/>
                </a:solidFill>
                <a:latin typeface="Times New Roman" charset="0"/>
                <a:ea typeface="Times New Roman" charset="0"/>
                <a:cs typeface="Times New Roman" charset="0"/>
              </a:rPr>
              <a:t>2009</a:t>
            </a:r>
            <a:endParaRPr lang="en-US" dirty="0">
              <a:solidFill>
                <a:srgbClr val="C00000"/>
              </a:solidFill>
              <a:latin typeface="Times New Roman" charset="0"/>
              <a:ea typeface="Times New Roman" charset="0"/>
              <a:cs typeface="Times New Roman" charset="0"/>
            </a:endParaRPr>
          </a:p>
        </p:txBody>
      </p:sp>
      <p:sp>
        <p:nvSpPr>
          <p:cNvPr id="92" name="Rectangle 91"/>
          <p:cNvSpPr/>
          <p:nvPr/>
        </p:nvSpPr>
        <p:spPr>
          <a:xfrm>
            <a:off x="4724400" y="2124530"/>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Social Influence Analysis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[Tang, Sun]</a:t>
            </a:r>
            <a:endParaRPr lang="en-US" sz="1600"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7447048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0000">
                  <a:srgbClr val="115CB3"/>
                </a:gs>
                <a:gs pos="21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7"/>
          <a:stretch>
            <a:fillRect/>
          </a:stretch>
        </p:blipFill>
        <p:spPr>
          <a:xfrm>
            <a:off x="457200" y="5334000"/>
            <a:ext cx="1371600" cy="610603"/>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8"/>
          <a:stretch>
            <a:fillRect/>
          </a:stretch>
        </p:blipFill>
        <p:spPr>
          <a:xfrm>
            <a:off x="6248401" y="1295400"/>
            <a:ext cx="1524000" cy="725714"/>
          </a:xfrm>
          <a:prstGeom prst="rect">
            <a:avLst/>
          </a:prstGeom>
          <a:noFill/>
          <a:ln w="25400">
            <a:solidFill>
              <a:srgbClr val="115CB3"/>
            </a:solidFill>
          </a:ln>
        </p:spPr>
      </p:pic>
      <p:sp>
        <p:nvSpPr>
          <p:cNvPr id="65" name="Rectangle 64"/>
          <p:cNvSpPr/>
          <p:nvPr/>
        </p:nvSpPr>
        <p:spPr>
          <a:xfrm>
            <a:off x="76200" y="12700"/>
            <a:ext cx="9006840" cy="2133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8" name="Rectangle 67"/>
          <p:cNvSpPr/>
          <p:nvPr/>
        </p:nvSpPr>
        <p:spPr>
          <a:xfrm>
            <a:off x="68580" y="3962400"/>
            <a:ext cx="9006840" cy="2514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73" name="Rectangle 72"/>
          <p:cNvSpPr/>
          <p:nvPr/>
        </p:nvSpPr>
        <p:spPr>
          <a:xfrm>
            <a:off x="228600" y="622300"/>
            <a:ext cx="8763000" cy="1384995"/>
          </a:xfrm>
          <a:prstGeom prst="rect">
            <a:avLst/>
          </a:prstGeom>
        </p:spPr>
        <p:txBody>
          <a:bodyPr wrap="square">
            <a:spAutoFit/>
          </a:bodyPr>
          <a:lstStyle/>
          <a:p>
            <a:pPr marL="342900" indent="-342900">
              <a:buFont typeface="+mj-lt"/>
              <a:buAutoNum type="arabicPeriod"/>
            </a:pPr>
            <a:r>
              <a:rPr lang="en-US" sz="1400" dirty="0" smtClean="0">
                <a:latin typeface="Times New Roman" charset="0"/>
                <a:ea typeface="Times New Roman" charset="0"/>
                <a:cs typeface="Times New Roman" charset="0"/>
              </a:rPr>
              <a:t>Nicholas</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Christakis,</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James</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Fowler</a:t>
            </a:r>
            <a:r>
              <a:rPr lang="en-US" altLang="zh-CN" sz="1400" dirty="0" smtClean="0">
                <a:latin typeface="Times New Roman" charset="0"/>
                <a:ea typeface="Times New Roman" charset="0"/>
                <a:cs typeface="Times New Roman" charset="0"/>
              </a:rPr>
              <a:t>.</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The </a:t>
            </a:r>
            <a:r>
              <a:rPr lang="en-US" altLang="zh-CN" sz="1400" dirty="0">
                <a:latin typeface="Times New Roman" charset="0"/>
                <a:ea typeface="Times New Roman" charset="0"/>
                <a:cs typeface="Times New Roman" charset="0"/>
              </a:rPr>
              <a:t>Spread of Obesity in a Large Social Network Over 32 </a:t>
            </a:r>
            <a:r>
              <a:rPr lang="en-US" altLang="zh-CN" sz="1400" dirty="0" smtClean="0">
                <a:latin typeface="Times New Roman" charset="0"/>
                <a:ea typeface="Times New Roman" charset="0"/>
                <a:cs typeface="Times New Roman" charset="0"/>
              </a:rPr>
              <a:t>Years. The New </a:t>
            </a:r>
            <a:r>
              <a:rPr lang="en-US" altLang="zh-CN" sz="1400" dirty="0">
                <a:latin typeface="Times New Roman" charset="0"/>
                <a:ea typeface="Times New Roman" charset="0"/>
                <a:cs typeface="Times New Roman" charset="0"/>
              </a:rPr>
              <a:t>England Journal of Medicine 357 (4): </a:t>
            </a:r>
            <a:r>
              <a:rPr lang="en-US" altLang="zh-CN" sz="1400" dirty="0" smtClean="0">
                <a:latin typeface="Times New Roman" charset="0"/>
                <a:ea typeface="Times New Roman" charset="0"/>
                <a:cs typeface="Times New Roman" charset="0"/>
              </a:rPr>
              <a:t>370–379,</a:t>
            </a:r>
            <a:r>
              <a:rPr lang="zh-CN" altLang="en-US" sz="1400" dirty="0" smtClean="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2007.</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Cited by </a:t>
            </a:r>
            <a:r>
              <a:rPr lang="en-US" altLang="zh-CN" sz="1400" dirty="0" smtClean="0">
                <a:latin typeface="Times New Roman" charset="0"/>
                <a:ea typeface="Times New Roman" charset="0"/>
                <a:cs typeface="Times New Roman" charset="0"/>
              </a:rPr>
              <a:t>3335</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(as of May 2016)</a:t>
            </a:r>
            <a:endParaRPr lang="zh-CN" altLang="en-US" sz="1400" dirty="0" smtClean="0">
              <a:latin typeface="Times New Roman" charset="0"/>
              <a:ea typeface="Times New Roman" charset="0"/>
              <a:cs typeface="Times New Roman" charset="0"/>
            </a:endParaRPr>
          </a:p>
          <a:p>
            <a:pPr marL="342900" indent="-342900">
              <a:buFont typeface="+mj-lt"/>
              <a:buAutoNum type="arabicPeriod"/>
            </a:pPr>
            <a:r>
              <a:rPr lang="en-US" altLang="zh-CN" sz="1400" dirty="0" smtClean="0">
                <a:latin typeface="Times New Roman" charset="0"/>
                <a:ea typeface="Times New Roman" charset="0"/>
                <a:cs typeface="Times New Roman" charset="0"/>
              </a:rPr>
              <a:t>Nicholas</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Christakis</a:t>
            </a:r>
            <a:r>
              <a:rPr lang="en-US" sz="1400" dirty="0">
                <a:latin typeface="Times New Roman" charset="0"/>
                <a:ea typeface="Times New Roman" charset="0"/>
                <a:cs typeface="Times New Roman" charset="0"/>
              </a:rPr>
              <a:t>, </a:t>
            </a:r>
            <a:r>
              <a:rPr lang="en-US" altLang="zh-CN" sz="1400" dirty="0" smtClean="0">
                <a:latin typeface="Times New Roman" charset="0"/>
                <a:ea typeface="Times New Roman" charset="0"/>
                <a:cs typeface="Times New Roman" charset="0"/>
              </a:rPr>
              <a:t>James</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Fowler. The </a:t>
            </a:r>
            <a:r>
              <a:rPr lang="en-US" sz="1400" dirty="0">
                <a:latin typeface="Times New Roman" charset="0"/>
                <a:ea typeface="Times New Roman" charset="0"/>
                <a:cs typeface="Times New Roman" charset="0"/>
              </a:rPr>
              <a:t>Collective Dynamics of Smoking in a Large Social </a:t>
            </a:r>
            <a:r>
              <a:rPr lang="en-US" sz="1400" dirty="0" smtClean="0">
                <a:latin typeface="Times New Roman" charset="0"/>
                <a:ea typeface="Times New Roman" charset="0"/>
                <a:cs typeface="Times New Roman" charset="0"/>
              </a:rPr>
              <a:t>Network. </a:t>
            </a:r>
            <a:r>
              <a:rPr lang="en-US" sz="1400" dirty="0">
                <a:latin typeface="Times New Roman" charset="0"/>
                <a:ea typeface="Times New Roman" charset="0"/>
                <a:cs typeface="Times New Roman" charset="0"/>
              </a:rPr>
              <a:t>The New England Journal of Medicine </a:t>
            </a:r>
            <a:r>
              <a:rPr lang="en-US" sz="1400" dirty="0" smtClean="0">
                <a:latin typeface="Times New Roman" charset="0"/>
                <a:ea typeface="Times New Roman" charset="0"/>
                <a:cs typeface="Times New Roman" charset="0"/>
              </a:rPr>
              <a:t>358 </a:t>
            </a:r>
            <a:r>
              <a:rPr lang="is-IS" sz="1400" dirty="0" smtClean="0">
                <a:latin typeface="Times New Roman" charset="0"/>
                <a:ea typeface="Times New Roman" charset="0"/>
                <a:cs typeface="Times New Roman" charset="0"/>
              </a:rPr>
              <a:t>(</a:t>
            </a:r>
            <a:r>
              <a:rPr lang="is-IS" sz="1400" dirty="0">
                <a:latin typeface="Times New Roman" charset="0"/>
                <a:ea typeface="Times New Roman" charset="0"/>
                <a:cs typeface="Times New Roman" charset="0"/>
              </a:rPr>
              <a:t>21): </a:t>
            </a:r>
            <a:r>
              <a:rPr lang="is-IS" sz="1400" dirty="0" smtClean="0">
                <a:latin typeface="Times New Roman" charset="0"/>
                <a:ea typeface="Times New Roman" charset="0"/>
                <a:cs typeface="Times New Roman" charset="0"/>
              </a:rPr>
              <a:t>2249–2258, 2008. Cited by 1232 (as of May 2016)</a:t>
            </a:r>
          </a:p>
          <a:p>
            <a:pPr marL="342900" indent="-342900">
              <a:buFont typeface="+mj-lt"/>
              <a:buAutoNum type="arabicPeriod"/>
            </a:pPr>
            <a:r>
              <a:rPr lang="en-US" sz="1400" dirty="0" smtClean="0">
                <a:latin typeface="Times New Roman" charset="0"/>
                <a:ea typeface="Times New Roman" charset="0"/>
                <a:cs typeface="Times New Roman" charset="0"/>
              </a:rPr>
              <a:t>James Fowler, Nicholas Christakis. The </a:t>
            </a:r>
            <a:r>
              <a:rPr lang="en-US" sz="1400" dirty="0">
                <a:latin typeface="Times New Roman" charset="0"/>
                <a:ea typeface="Times New Roman" charset="0"/>
                <a:cs typeface="Times New Roman" charset="0"/>
              </a:rPr>
              <a:t>Dynamic Spread of Happiness in a Large Social </a:t>
            </a:r>
            <a:r>
              <a:rPr lang="en-US" sz="1400" dirty="0" smtClean="0">
                <a:latin typeface="Times New Roman" charset="0"/>
                <a:ea typeface="Times New Roman" charset="0"/>
                <a:cs typeface="Times New Roman" charset="0"/>
              </a:rPr>
              <a:t>Network. </a:t>
            </a:r>
            <a:r>
              <a:rPr lang="en-US" sz="1400" dirty="0">
                <a:latin typeface="Times New Roman" charset="0"/>
                <a:ea typeface="Times New Roman" charset="0"/>
                <a:cs typeface="Times New Roman" charset="0"/>
              </a:rPr>
              <a:t>British Medical Journal 337 (768): </a:t>
            </a:r>
            <a:r>
              <a:rPr lang="en-US" sz="1400" dirty="0" smtClean="0">
                <a:latin typeface="Times New Roman" charset="0"/>
                <a:ea typeface="Times New Roman" charset="0"/>
                <a:cs typeface="Times New Roman" charset="0"/>
              </a:rPr>
              <a:t>a2338, 2009. Cited by 1178 (as of May 2016)</a:t>
            </a:r>
            <a:endParaRPr lang="en-US" sz="1400" dirty="0">
              <a:latin typeface="Times New Roman" charset="0"/>
              <a:ea typeface="Times New Roman" charset="0"/>
              <a:cs typeface="Times New Roman" charset="0"/>
            </a:endParaRPr>
          </a:p>
        </p:txBody>
      </p:sp>
      <p:sp>
        <p:nvSpPr>
          <p:cNvPr id="78" name="TextBox 77"/>
          <p:cNvSpPr txBox="1"/>
          <p:nvPr/>
        </p:nvSpPr>
        <p:spPr>
          <a:xfrm>
            <a:off x="0" y="37525"/>
            <a:ext cx="9144000" cy="584775"/>
          </a:xfrm>
          <a:prstGeom prst="rect">
            <a:avLst/>
          </a:prstGeom>
          <a:noFill/>
        </p:spPr>
        <p:txBody>
          <a:bodyPr wrap="square" rtlCol="0">
            <a:spAutoFit/>
          </a:bodyPr>
          <a:lstStyle/>
          <a:p>
            <a:pPr algn="ctr"/>
            <a:r>
              <a:rPr lang="en-US" altLang="zh-CN" sz="3200" dirty="0" smtClean="0"/>
              <a:t>2007:</a:t>
            </a:r>
            <a:r>
              <a:rPr lang="zh-CN" altLang="en-US" sz="3200" dirty="0" smtClean="0"/>
              <a:t> </a:t>
            </a:r>
            <a:r>
              <a:rPr lang="en-US" altLang="zh-CN" sz="3200" dirty="0" smtClean="0"/>
              <a:t>Diffusion</a:t>
            </a:r>
            <a:r>
              <a:rPr lang="zh-CN" altLang="en-US" sz="3200" dirty="0" smtClean="0"/>
              <a:t> </a:t>
            </a:r>
            <a:r>
              <a:rPr lang="en-US" altLang="zh-CN" sz="3200" dirty="0" smtClean="0"/>
              <a:t>and</a:t>
            </a:r>
            <a:r>
              <a:rPr lang="zh-CN" altLang="en-US" sz="3200" dirty="0" smtClean="0"/>
              <a:t> </a:t>
            </a:r>
            <a:r>
              <a:rPr lang="en-US" altLang="zh-CN" sz="3200" dirty="0" smtClean="0"/>
              <a:t>Influence</a:t>
            </a:r>
            <a:endParaRPr lang="en-US" sz="3200" dirty="0"/>
          </a:p>
        </p:txBody>
      </p:sp>
      <p:pic>
        <p:nvPicPr>
          <p:cNvPr id="79" name="Picture 78"/>
          <p:cNvPicPr>
            <a:picLocks noChangeAspect="1"/>
          </p:cNvPicPr>
          <p:nvPr/>
        </p:nvPicPr>
        <p:blipFill>
          <a:blip r:embed="rId9"/>
          <a:stretch>
            <a:fillRect/>
          </a:stretch>
        </p:blipFill>
        <p:spPr>
          <a:xfrm>
            <a:off x="5872511" y="4191000"/>
            <a:ext cx="2804530" cy="1828800"/>
          </a:xfrm>
          <a:prstGeom prst="rect">
            <a:avLst/>
          </a:prstGeom>
          <a:ln w="25400">
            <a:noFill/>
          </a:ln>
        </p:spPr>
      </p:pic>
      <p:sp>
        <p:nvSpPr>
          <p:cNvPr id="2" name="Rectangle 1"/>
          <p:cNvSpPr/>
          <p:nvPr/>
        </p:nvSpPr>
        <p:spPr>
          <a:xfrm>
            <a:off x="304800" y="4379626"/>
            <a:ext cx="5715000" cy="1569660"/>
          </a:xfrm>
          <a:prstGeom prst="rect">
            <a:avLst/>
          </a:prstGeom>
        </p:spPr>
        <p:txBody>
          <a:bodyPr wrap="square">
            <a:spAutoFit/>
          </a:bodyPr>
          <a:lstStyle/>
          <a:p>
            <a:r>
              <a:rPr lang="en-US" sz="2400" dirty="0">
                <a:latin typeface="Times New Roman" charset="0"/>
                <a:ea typeface="Times New Roman" charset="0"/>
                <a:cs typeface="Times New Roman" charset="0"/>
              </a:rPr>
              <a:t>“If the husband became obese, the likelihood that his wife would become obese increased by </a:t>
            </a:r>
            <a:r>
              <a:rPr lang="en-US" sz="2400" b="1" dirty="0">
                <a:solidFill>
                  <a:srgbClr val="FF0000"/>
                </a:solidFill>
                <a:latin typeface="Times New Roman" charset="0"/>
                <a:ea typeface="Times New Roman" charset="0"/>
                <a:cs typeface="Times New Roman" charset="0"/>
              </a:rPr>
              <a:t>37%</a:t>
            </a:r>
            <a:r>
              <a:rPr lang="en-US" sz="2400" dirty="0">
                <a:latin typeface="Times New Roman" charset="0"/>
                <a:ea typeface="Times New Roman" charset="0"/>
                <a:cs typeface="Times New Roman" charset="0"/>
              </a:rPr>
              <a:t>.” </a:t>
            </a:r>
            <a:endParaRPr lang="en-US" sz="2400"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a:t>
            </a:r>
            <a:r>
              <a:rPr lang="en-US" sz="2400" dirty="0">
                <a:latin typeface="Times New Roman" charset="0"/>
                <a:ea typeface="Times New Roman" charset="0"/>
                <a:cs typeface="Times New Roman" charset="0"/>
              </a:rPr>
              <a:t>by tracking </a:t>
            </a:r>
            <a:r>
              <a:rPr lang="en-US" sz="2400" dirty="0" smtClean="0">
                <a:latin typeface="Times New Roman" charset="0"/>
                <a:ea typeface="Times New Roman" charset="0"/>
                <a:cs typeface="Times New Roman" charset="0"/>
              </a:rPr>
              <a:t>10,000+ </a:t>
            </a:r>
            <a:r>
              <a:rPr lang="en-US" sz="2400" dirty="0">
                <a:latin typeface="Times New Roman" charset="0"/>
                <a:ea typeface="Times New Roman" charset="0"/>
                <a:cs typeface="Times New Roman" charset="0"/>
              </a:rPr>
              <a:t>people for 32 </a:t>
            </a:r>
            <a:r>
              <a:rPr lang="en-US" sz="2400" dirty="0" smtClean="0">
                <a:latin typeface="Times New Roman" charset="0"/>
                <a:ea typeface="Times New Roman" charset="0"/>
                <a:cs typeface="Times New Roman" charset="0"/>
              </a:rPr>
              <a:t>years</a:t>
            </a:r>
            <a:r>
              <a:rPr lang="zh-CN" altLang="en-US" sz="2400" baseline="30000" dirty="0" smtClean="0">
                <a:latin typeface="Times New Roman" charset="0"/>
                <a:ea typeface="Times New Roman" charset="0"/>
                <a:cs typeface="Times New Roman" charset="0"/>
              </a:rPr>
              <a:t>            </a:t>
            </a:r>
            <a:endParaRPr lang="en-US" sz="2400" baseline="30000" dirty="0">
              <a:latin typeface="Times New Roman" charset="0"/>
              <a:ea typeface="Times New Roman" charset="0"/>
              <a:cs typeface="Times New Roman" charset="0"/>
            </a:endParaRPr>
          </a:p>
        </p:txBody>
      </p:sp>
      <p:sp>
        <p:nvSpPr>
          <p:cNvPr id="57" name="Rectangle 56"/>
          <p:cNvSpPr/>
          <p:nvPr/>
        </p:nvSpPr>
        <p:spPr>
          <a:xfrm>
            <a:off x="4724401" y="2834177"/>
            <a:ext cx="4724400" cy="289310"/>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63" name="Rectangle 62"/>
          <p:cNvSpPr/>
          <p:nvPr/>
        </p:nvSpPr>
        <p:spPr>
          <a:xfrm>
            <a:off x="4724401" y="3138977"/>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a:t>
            </a:r>
            <a:r>
              <a:rPr lang="en-US" sz="1600" dirty="0" smtClean="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66" name="Oval 65"/>
          <p:cNvSpPr>
            <a:spLocks noChangeAspect="1"/>
          </p:cNvSpPr>
          <p:nvPr/>
        </p:nvSpPr>
        <p:spPr>
          <a:xfrm>
            <a:off x="4495800" y="28862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67" name="Oval 66"/>
          <p:cNvSpPr>
            <a:spLocks noChangeAspect="1"/>
          </p:cNvSpPr>
          <p:nvPr/>
        </p:nvSpPr>
        <p:spPr>
          <a:xfrm>
            <a:off x="4495800" y="331265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4" name="Oval 73"/>
          <p:cNvSpPr>
            <a:spLocks noChangeAspect="1"/>
          </p:cNvSpPr>
          <p:nvPr/>
        </p:nvSpPr>
        <p:spPr>
          <a:xfrm>
            <a:off x="4495800" y="36576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5" name="Oval 74"/>
          <p:cNvSpPr>
            <a:spLocks noChangeAspect="1"/>
          </p:cNvSpPr>
          <p:nvPr/>
        </p:nvSpPr>
        <p:spPr>
          <a:xfrm>
            <a:off x="4495800" y="2540358"/>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6" name="TextBox 75"/>
          <p:cNvSpPr txBox="1"/>
          <p:nvPr/>
        </p:nvSpPr>
        <p:spPr>
          <a:xfrm>
            <a:off x="3733799" y="3556716"/>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77" name="TextBox 76"/>
          <p:cNvSpPr txBox="1"/>
          <p:nvPr/>
        </p:nvSpPr>
        <p:spPr>
          <a:xfrm>
            <a:off x="3733800" y="2492589"/>
            <a:ext cx="1444752" cy="313932"/>
          </a:xfrm>
          <a:prstGeom prst="rect">
            <a:avLst/>
          </a:prstGeom>
          <a:noFill/>
        </p:spPr>
        <p:txBody>
          <a:bodyPr wrap="square" rtlCol="0">
            <a:spAutoFit/>
          </a:bodyPr>
          <a:lstStyle/>
          <a:p>
            <a:pPr>
              <a:lnSpc>
                <a:spcPct val="80000"/>
              </a:lnSpc>
            </a:pPr>
            <a:r>
              <a:rPr lang="en-US" b="1" dirty="0" smtClean="0">
                <a:solidFill>
                  <a:srgbClr val="C00000"/>
                </a:solidFill>
                <a:latin typeface="Times New Roman" charset="0"/>
                <a:ea typeface="Times New Roman" charset="0"/>
                <a:cs typeface="Times New Roman" charset="0"/>
              </a:rPr>
              <a:t>2007</a:t>
            </a:r>
            <a:endParaRPr lang="en-US" b="1" dirty="0">
              <a:solidFill>
                <a:srgbClr val="C00000"/>
              </a:solidFill>
              <a:latin typeface="Times New Roman" charset="0"/>
              <a:ea typeface="Times New Roman" charset="0"/>
              <a:cs typeface="Times New Roman" charset="0"/>
            </a:endParaRPr>
          </a:p>
        </p:txBody>
      </p:sp>
      <p:sp>
        <p:nvSpPr>
          <p:cNvPr id="80" name="Rectangle 79"/>
          <p:cNvSpPr/>
          <p:nvPr/>
        </p:nvSpPr>
        <p:spPr>
          <a:xfrm>
            <a:off x="4724401" y="3547646"/>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81" name="TextBox 80"/>
          <p:cNvSpPr txBox="1"/>
          <p:nvPr/>
        </p:nvSpPr>
        <p:spPr>
          <a:xfrm>
            <a:off x="3733800" y="32120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82" name="TextBox 81"/>
          <p:cNvSpPr txBox="1"/>
          <p:nvPr/>
        </p:nvSpPr>
        <p:spPr>
          <a:xfrm>
            <a:off x="3733800" y="2779552"/>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83" name="Rectangle 82"/>
          <p:cNvSpPr/>
          <p:nvPr/>
        </p:nvSpPr>
        <p:spPr>
          <a:xfrm>
            <a:off x="4724401" y="2455088"/>
            <a:ext cx="4419599" cy="338554"/>
          </a:xfrm>
          <a:prstGeom prst="rect">
            <a:avLst/>
          </a:prstGeom>
        </p:spPr>
        <p:txBody>
          <a:bodyPr wrap="square">
            <a:spAutoFit/>
          </a:bodyPr>
          <a:lstStyle/>
          <a:p>
            <a:r>
              <a:rPr lang="en-US" altLang="zh-CN" sz="1600" b="1" dirty="0" smtClean="0">
                <a:solidFill>
                  <a:srgbClr val="C00000"/>
                </a:solidFill>
                <a:latin typeface="Times New Roman" charset="0"/>
                <a:ea typeface="Times New Roman" charset="0"/>
                <a:cs typeface="Times New Roman" charset="0"/>
              </a:rPr>
              <a:t>Spread</a:t>
            </a:r>
            <a:r>
              <a:rPr lang="zh-CN" altLang="en-US" sz="1600" b="1" dirty="0" smtClean="0">
                <a:solidFill>
                  <a:srgbClr val="C00000"/>
                </a:solidFill>
                <a:latin typeface="Times New Roman" charset="0"/>
                <a:ea typeface="Times New Roman" charset="0"/>
                <a:cs typeface="Times New Roman" charset="0"/>
              </a:rPr>
              <a:t> </a:t>
            </a:r>
            <a:r>
              <a:rPr lang="en-US" altLang="zh-CN" sz="1600" b="1" dirty="0" smtClean="0">
                <a:solidFill>
                  <a:srgbClr val="C00000"/>
                </a:solidFill>
                <a:latin typeface="Times New Roman" charset="0"/>
                <a:ea typeface="Times New Roman" charset="0"/>
                <a:cs typeface="Times New Roman" charset="0"/>
              </a:rPr>
              <a:t>of</a:t>
            </a:r>
            <a:r>
              <a:rPr lang="zh-CN" altLang="en-US" sz="1600" b="1" dirty="0" smtClean="0">
                <a:solidFill>
                  <a:srgbClr val="C00000"/>
                </a:solidFill>
                <a:latin typeface="Times New Roman" charset="0"/>
                <a:ea typeface="Times New Roman" charset="0"/>
                <a:cs typeface="Times New Roman" charset="0"/>
              </a:rPr>
              <a:t> </a:t>
            </a:r>
            <a:r>
              <a:rPr lang="en-US" altLang="zh-CN" sz="1600" b="1" dirty="0" smtClean="0">
                <a:solidFill>
                  <a:srgbClr val="C00000"/>
                </a:solidFill>
                <a:latin typeface="Times New Roman" charset="0"/>
                <a:ea typeface="Times New Roman" charset="0"/>
                <a:cs typeface="Times New Roman" charset="0"/>
              </a:rPr>
              <a:t>Obesity,</a:t>
            </a:r>
            <a:r>
              <a:rPr lang="zh-CN" altLang="en-US" sz="1600" b="1" dirty="0" smtClean="0">
                <a:solidFill>
                  <a:srgbClr val="C00000"/>
                </a:solidFill>
                <a:latin typeface="Times New Roman" charset="0"/>
                <a:ea typeface="Times New Roman" charset="0"/>
                <a:cs typeface="Times New Roman" charset="0"/>
              </a:rPr>
              <a:t> </a:t>
            </a:r>
            <a:r>
              <a:rPr lang="en-US" altLang="zh-CN" sz="1600" b="1" dirty="0" smtClean="0">
                <a:solidFill>
                  <a:srgbClr val="C00000"/>
                </a:solidFill>
                <a:latin typeface="Times New Roman" charset="0"/>
                <a:ea typeface="Times New Roman" charset="0"/>
                <a:cs typeface="Times New Roman" charset="0"/>
              </a:rPr>
              <a:t>Happiness</a:t>
            </a:r>
            <a:r>
              <a:rPr lang="zh-CN" altLang="en-US" sz="1400" b="1" dirty="0" smtClean="0">
                <a:solidFill>
                  <a:srgbClr val="C00000"/>
                </a:solidFill>
                <a:latin typeface="Times New Roman" charset="0"/>
                <a:ea typeface="Times New Roman" charset="0"/>
                <a:cs typeface="Times New Roman" charset="0"/>
              </a:rPr>
              <a:t> </a:t>
            </a:r>
            <a:r>
              <a:rPr lang="en-US" altLang="zh-CN" sz="1600" b="1" dirty="0" smtClean="0">
                <a:solidFill>
                  <a:srgbClr val="C00000"/>
                </a:solidFill>
                <a:latin typeface="Times New Roman" charset="0"/>
                <a:ea typeface="Times New Roman" charset="0"/>
                <a:cs typeface="Times New Roman" charset="0"/>
              </a:rPr>
              <a:t>[</a:t>
            </a:r>
            <a:r>
              <a:rPr lang="en-US" sz="1400" b="1" dirty="0" smtClean="0">
                <a:solidFill>
                  <a:srgbClr val="C00000"/>
                </a:solidFill>
                <a:latin typeface="Times New Roman" charset="0"/>
                <a:ea typeface="Times New Roman" charset="0"/>
                <a:cs typeface="Times New Roman" charset="0"/>
              </a:rPr>
              <a:t>Christakis</a:t>
            </a:r>
            <a:r>
              <a:rPr lang="en-US" altLang="zh-CN" sz="1400" b="1" dirty="0" smtClean="0">
                <a:solidFill>
                  <a:srgbClr val="C00000"/>
                </a:solidFill>
                <a:latin typeface="Times New Roman" charset="0"/>
                <a:ea typeface="Times New Roman" charset="0"/>
                <a:cs typeface="Times New Roman" charset="0"/>
              </a:rPr>
              <a:t>,</a:t>
            </a:r>
            <a:r>
              <a:rPr lang="zh-CN" altLang="en-US" sz="1400" b="1" dirty="0" smtClean="0">
                <a:solidFill>
                  <a:srgbClr val="C00000"/>
                </a:solidFill>
                <a:latin typeface="Times New Roman" charset="0"/>
                <a:ea typeface="Times New Roman" charset="0"/>
                <a:cs typeface="Times New Roman" charset="0"/>
              </a:rPr>
              <a:t> </a:t>
            </a:r>
            <a:r>
              <a:rPr lang="en-US" sz="1400" b="1" dirty="0" smtClean="0">
                <a:solidFill>
                  <a:srgbClr val="C00000"/>
                </a:solidFill>
                <a:latin typeface="Times New Roman" charset="0"/>
                <a:ea typeface="Times New Roman" charset="0"/>
                <a:cs typeface="Times New Roman" charset="0"/>
              </a:rPr>
              <a:t>Fowler</a:t>
            </a:r>
            <a:r>
              <a:rPr lang="en-US" altLang="zh-CN" sz="1600" b="1" dirty="0" smtClean="0">
                <a:solidFill>
                  <a:srgbClr val="C00000"/>
                </a:solidFill>
                <a:latin typeface="Times New Roman" charset="0"/>
                <a:ea typeface="Times New Roman" charset="0"/>
                <a:cs typeface="Times New Roman" charset="0"/>
              </a:rPr>
              <a:t>]</a:t>
            </a:r>
            <a:endParaRPr lang="en-US" sz="1600" b="1" dirty="0">
              <a:solidFill>
                <a:srgbClr val="C00000"/>
              </a:solidFill>
              <a:latin typeface="Times New Roman" charset="0"/>
              <a:ea typeface="Times New Roman" charset="0"/>
              <a:cs typeface="Times New Roman" charset="0"/>
            </a:endParaRPr>
          </a:p>
        </p:txBody>
      </p:sp>
      <p:sp>
        <p:nvSpPr>
          <p:cNvPr id="84" name="Oval 83"/>
          <p:cNvSpPr>
            <a:spLocks noChangeAspect="1"/>
          </p:cNvSpPr>
          <p:nvPr/>
        </p:nvSpPr>
        <p:spPr>
          <a:xfrm>
            <a:off x="4495800" y="22098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85" name="TextBox 84"/>
          <p:cNvSpPr txBox="1"/>
          <p:nvPr/>
        </p:nvSpPr>
        <p:spPr>
          <a:xfrm>
            <a:off x="3730752" y="2156406"/>
            <a:ext cx="1444752" cy="313932"/>
          </a:xfrm>
          <a:prstGeom prst="rect">
            <a:avLst/>
          </a:prstGeom>
          <a:noFill/>
        </p:spPr>
        <p:txBody>
          <a:bodyPr wrap="square" rtlCol="0">
            <a:spAutoFit/>
          </a:bodyPr>
          <a:lstStyle/>
          <a:p>
            <a:pPr>
              <a:lnSpc>
                <a:spcPct val="80000"/>
              </a:lnSpc>
            </a:pPr>
            <a:r>
              <a:rPr lang="en-US" dirty="0" smtClean="0">
                <a:solidFill>
                  <a:srgbClr val="C00000"/>
                </a:solidFill>
                <a:latin typeface="Times New Roman" charset="0"/>
                <a:ea typeface="Times New Roman" charset="0"/>
                <a:cs typeface="Times New Roman" charset="0"/>
              </a:rPr>
              <a:t>2009</a:t>
            </a:r>
            <a:endParaRPr lang="en-US" dirty="0">
              <a:solidFill>
                <a:srgbClr val="C00000"/>
              </a:solidFill>
              <a:latin typeface="Times New Roman" charset="0"/>
              <a:ea typeface="Times New Roman" charset="0"/>
              <a:cs typeface="Times New Roman" charset="0"/>
            </a:endParaRPr>
          </a:p>
        </p:txBody>
      </p:sp>
      <p:sp>
        <p:nvSpPr>
          <p:cNvPr id="86" name="Rectangle 85"/>
          <p:cNvSpPr/>
          <p:nvPr/>
        </p:nvSpPr>
        <p:spPr>
          <a:xfrm>
            <a:off x="4724400" y="2124530"/>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Social Influence Analysis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[Tang, Sun]</a:t>
            </a:r>
            <a:endParaRPr lang="en-US" sz="1600" dirty="0">
              <a:solidFill>
                <a:srgbClr val="C00000"/>
              </a:solidFill>
              <a:latin typeface="Times New Roman" charset="0"/>
              <a:ea typeface="Times New Roman" charset="0"/>
              <a:cs typeface="Times New Roman" charset="0"/>
            </a:endParaRPr>
          </a:p>
        </p:txBody>
      </p:sp>
      <p:pic>
        <p:nvPicPr>
          <p:cNvPr id="87" name="Picture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88" name="Picture 87"/>
          <p:cNvPicPr>
            <a:picLocks noChangeAspect="1"/>
          </p:cNvPicPr>
          <p:nvPr/>
        </p:nvPicPr>
        <p:blipFill>
          <a:blip r:embed="rId11"/>
          <a:stretch>
            <a:fillRect/>
          </a:stretch>
        </p:blipFill>
        <p:spPr>
          <a:xfrm>
            <a:off x="533400" y="2667000"/>
            <a:ext cx="914400" cy="960120"/>
          </a:xfrm>
          <a:prstGeom prst="rect">
            <a:avLst/>
          </a:prstGeom>
          <a:ln w="25400">
            <a:solidFill>
              <a:srgbClr val="C00000"/>
            </a:solidFill>
          </a:ln>
        </p:spPr>
      </p:pic>
      <p:pic>
        <p:nvPicPr>
          <p:cNvPr id="89" name="Picture 88"/>
          <p:cNvPicPr>
            <a:picLocks noChangeAspect="1"/>
          </p:cNvPicPr>
          <p:nvPr/>
        </p:nvPicPr>
        <p:blipFill>
          <a:blip r:embed="rId9"/>
          <a:stretch>
            <a:fillRect/>
          </a:stretch>
        </p:blipFill>
        <p:spPr>
          <a:xfrm>
            <a:off x="1752600" y="2286000"/>
            <a:ext cx="990600" cy="645958"/>
          </a:xfrm>
          <a:prstGeom prst="rect">
            <a:avLst/>
          </a:prstGeom>
          <a:ln w="25400">
            <a:solidFill>
              <a:srgbClr val="C00000"/>
            </a:solidFill>
          </a:ln>
        </p:spPr>
      </p:pic>
    </p:spTree>
    <p:extLst>
      <p:ext uri="{BB962C8B-B14F-4D97-AF65-F5344CB8AC3E}">
        <p14:creationId xmlns:p14="http://schemas.microsoft.com/office/powerpoint/2010/main" val="166725699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0000">
                  <a:srgbClr val="115CB3"/>
                </a:gs>
                <a:gs pos="21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7"/>
          <a:stretch>
            <a:fillRect/>
          </a:stretch>
        </p:blipFill>
        <p:spPr>
          <a:xfrm>
            <a:off x="457200" y="5334000"/>
            <a:ext cx="1371600" cy="610603"/>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8"/>
          <a:stretch>
            <a:fillRect/>
          </a:stretch>
        </p:blipFill>
        <p:spPr>
          <a:xfrm>
            <a:off x="6248401" y="1295400"/>
            <a:ext cx="1524000" cy="725714"/>
          </a:xfrm>
          <a:prstGeom prst="rect">
            <a:avLst/>
          </a:prstGeom>
          <a:noFill/>
          <a:ln w="25400">
            <a:solidFill>
              <a:srgbClr val="115CB3"/>
            </a:solidFill>
          </a:ln>
        </p:spPr>
      </p:pic>
      <p:sp>
        <p:nvSpPr>
          <p:cNvPr id="65" name="Rectangle 64"/>
          <p:cNvSpPr/>
          <p:nvPr/>
        </p:nvSpPr>
        <p:spPr>
          <a:xfrm>
            <a:off x="76200" y="12700"/>
            <a:ext cx="9006840" cy="2020166"/>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8" name="Rectangle 67"/>
          <p:cNvSpPr/>
          <p:nvPr/>
        </p:nvSpPr>
        <p:spPr>
          <a:xfrm>
            <a:off x="68580" y="3962400"/>
            <a:ext cx="9006840" cy="25146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78" name="TextBox 77"/>
          <p:cNvSpPr txBox="1"/>
          <p:nvPr/>
        </p:nvSpPr>
        <p:spPr>
          <a:xfrm>
            <a:off x="0" y="37525"/>
            <a:ext cx="9144000" cy="584775"/>
          </a:xfrm>
          <a:prstGeom prst="rect">
            <a:avLst/>
          </a:prstGeom>
          <a:noFill/>
        </p:spPr>
        <p:txBody>
          <a:bodyPr wrap="square" rtlCol="0">
            <a:spAutoFit/>
          </a:bodyPr>
          <a:lstStyle/>
          <a:p>
            <a:pPr algn="ctr"/>
            <a:r>
              <a:rPr lang="en-US" altLang="zh-CN" sz="3200" dirty="0" smtClean="0"/>
              <a:t>2009:</a:t>
            </a:r>
            <a:r>
              <a:rPr lang="zh-CN" altLang="en-US" sz="3200" dirty="0" smtClean="0"/>
              <a:t> </a:t>
            </a:r>
            <a:r>
              <a:rPr lang="en-US" altLang="zh-CN" sz="3200" dirty="0" smtClean="0"/>
              <a:t>Social</a:t>
            </a:r>
            <a:r>
              <a:rPr lang="zh-CN" altLang="en-US" sz="3200" dirty="0" smtClean="0"/>
              <a:t> </a:t>
            </a:r>
            <a:r>
              <a:rPr lang="en-US" altLang="zh-CN" sz="3200" dirty="0" smtClean="0"/>
              <a:t>Influence Analysis</a:t>
            </a:r>
            <a:endParaRPr lang="en-US" sz="3200" dirty="0"/>
          </a:p>
        </p:txBody>
      </p:sp>
      <p:sp>
        <p:nvSpPr>
          <p:cNvPr id="2" name="Rectangle 1"/>
          <p:cNvSpPr/>
          <p:nvPr/>
        </p:nvSpPr>
        <p:spPr>
          <a:xfrm>
            <a:off x="304800" y="4379626"/>
            <a:ext cx="4295972" cy="1508105"/>
          </a:xfrm>
          <a:prstGeom prst="rect">
            <a:avLst/>
          </a:prstGeom>
        </p:spPr>
        <p:txBody>
          <a:bodyPr wrap="square">
            <a:spAutoFit/>
          </a:bodyPr>
          <a:lstStyle/>
          <a:p>
            <a:r>
              <a:rPr lang="en-US" sz="2400" dirty="0">
                <a:latin typeface="Times New Roman" charset="0"/>
                <a:ea typeface="Times New Roman" charset="0"/>
                <a:cs typeface="Times New Roman" charset="0"/>
              </a:rPr>
              <a:t>“How to </a:t>
            </a:r>
            <a:r>
              <a:rPr lang="en-US" sz="2400" dirty="0" smtClean="0">
                <a:latin typeface="Times New Roman" charset="0"/>
                <a:ea typeface="Times New Roman" charset="0"/>
                <a:cs typeface="Times New Roman" charset="0"/>
              </a:rPr>
              <a:t>quantify the </a:t>
            </a:r>
            <a:r>
              <a:rPr lang="en-US" sz="2400" i="1" dirty="0">
                <a:solidFill>
                  <a:srgbClr val="FF0000"/>
                </a:solidFill>
                <a:latin typeface="Times New Roman" charset="0"/>
                <a:ea typeface="Times New Roman" charset="0"/>
                <a:cs typeface="Times New Roman" charset="0"/>
              </a:rPr>
              <a:t>social influences</a:t>
            </a:r>
            <a:r>
              <a:rPr lang="en-US" sz="2400" dirty="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from different topics” </a:t>
            </a:r>
          </a:p>
          <a:p>
            <a:r>
              <a:rPr lang="en-US" sz="2400" dirty="0">
                <a:latin typeface="Times New Roman" charset="0"/>
                <a:ea typeface="Times New Roman" charset="0"/>
                <a:cs typeface="Times New Roman" charset="0"/>
              </a:rPr>
              <a:t>—</a:t>
            </a:r>
            <a:r>
              <a:rPr lang="en-US" sz="2000" dirty="0">
                <a:latin typeface="Times New Roman" charset="0"/>
                <a:ea typeface="Times New Roman" charset="0"/>
                <a:cs typeface="Times New Roman" charset="0"/>
              </a:rPr>
              <a:t>Topical </a:t>
            </a:r>
            <a:r>
              <a:rPr lang="en-US" sz="2000" dirty="0" smtClean="0">
                <a:latin typeface="Times New Roman" charset="0"/>
                <a:ea typeface="Times New Roman" charset="0"/>
                <a:cs typeface="Times New Roman" charset="0"/>
              </a:rPr>
              <a:t>Affinity Propagation (TAP), an efficient model</a:t>
            </a:r>
            <a:r>
              <a:rPr lang="zh-CN" altLang="en-US" sz="2400" baseline="30000" dirty="0" smtClean="0">
                <a:latin typeface="Times New Roman" charset="0"/>
                <a:ea typeface="Times New Roman" charset="0"/>
                <a:cs typeface="Times New Roman" charset="0"/>
              </a:rPr>
              <a:t>            </a:t>
            </a:r>
            <a:endParaRPr lang="en-US" sz="2400" baseline="30000" dirty="0">
              <a:latin typeface="Times New Roman" charset="0"/>
              <a:ea typeface="Times New Roman" charset="0"/>
              <a:cs typeface="Times New Roman" charset="0"/>
            </a:endParaRPr>
          </a:p>
        </p:txBody>
      </p:sp>
      <p:sp>
        <p:nvSpPr>
          <p:cNvPr id="57" name="Rectangle 56"/>
          <p:cNvSpPr/>
          <p:nvPr/>
        </p:nvSpPr>
        <p:spPr>
          <a:xfrm>
            <a:off x="4724401" y="2834177"/>
            <a:ext cx="4724400" cy="289310"/>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63" name="Rectangle 62"/>
          <p:cNvSpPr/>
          <p:nvPr/>
        </p:nvSpPr>
        <p:spPr>
          <a:xfrm>
            <a:off x="4724401" y="3138977"/>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a:t>
            </a:r>
            <a:r>
              <a:rPr lang="en-US" sz="1600" dirty="0" smtClean="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66" name="Oval 65"/>
          <p:cNvSpPr>
            <a:spLocks noChangeAspect="1"/>
          </p:cNvSpPr>
          <p:nvPr/>
        </p:nvSpPr>
        <p:spPr>
          <a:xfrm>
            <a:off x="4495800" y="28862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67" name="Oval 66"/>
          <p:cNvSpPr>
            <a:spLocks noChangeAspect="1"/>
          </p:cNvSpPr>
          <p:nvPr/>
        </p:nvSpPr>
        <p:spPr>
          <a:xfrm>
            <a:off x="4495800" y="331265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4" name="Oval 73"/>
          <p:cNvSpPr>
            <a:spLocks noChangeAspect="1"/>
          </p:cNvSpPr>
          <p:nvPr/>
        </p:nvSpPr>
        <p:spPr>
          <a:xfrm>
            <a:off x="4495800" y="36576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5" name="Oval 74"/>
          <p:cNvSpPr>
            <a:spLocks noChangeAspect="1"/>
          </p:cNvSpPr>
          <p:nvPr/>
        </p:nvSpPr>
        <p:spPr>
          <a:xfrm>
            <a:off x="4495800" y="2540358"/>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6" name="TextBox 75"/>
          <p:cNvSpPr txBox="1"/>
          <p:nvPr/>
        </p:nvSpPr>
        <p:spPr>
          <a:xfrm>
            <a:off x="3733799" y="3556716"/>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77" name="TextBox 76"/>
          <p:cNvSpPr txBox="1"/>
          <p:nvPr/>
        </p:nvSpPr>
        <p:spPr>
          <a:xfrm>
            <a:off x="3733800" y="2492589"/>
            <a:ext cx="1444752" cy="313932"/>
          </a:xfrm>
          <a:prstGeom prst="rect">
            <a:avLst/>
          </a:prstGeom>
          <a:noFill/>
        </p:spPr>
        <p:txBody>
          <a:bodyPr wrap="square" rtlCol="0">
            <a:spAutoFit/>
          </a:bodyPr>
          <a:lstStyle/>
          <a:p>
            <a:pPr>
              <a:lnSpc>
                <a:spcPct val="80000"/>
              </a:lnSpc>
            </a:pPr>
            <a:r>
              <a:rPr lang="en-US" dirty="0" smtClean="0">
                <a:solidFill>
                  <a:srgbClr val="C00000"/>
                </a:solidFill>
                <a:latin typeface="Times New Roman" charset="0"/>
                <a:ea typeface="Times New Roman" charset="0"/>
                <a:cs typeface="Times New Roman" charset="0"/>
              </a:rPr>
              <a:t>2007</a:t>
            </a:r>
            <a:endParaRPr lang="en-US" dirty="0">
              <a:solidFill>
                <a:srgbClr val="C00000"/>
              </a:solidFill>
              <a:latin typeface="Times New Roman" charset="0"/>
              <a:ea typeface="Times New Roman" charset="0"/>
              <a:cs typeface="Times New Roman" charset="0"/>
            </a:endParaRPr>
          </a:p>
        </p:txBody>
      </p:sp>
      <p:sp>
        <p:nvSpPr>
          <p:cNvPr id="80" name="Rectangle 79"/>
          <p:cNvSpPr/>
          <p:nvPr/>
        </p:nvSpPr>
        <p:spPr>
          <a:xfrm>
            <a:off x="4724401" y="3547646"/>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81" name="TextBox 80"/>
          <p:cNvSpPr txBox="1"/>
          <p:nvPr/>
        </p:nvSpPr>
        <p:spPr>
          <a:xfrm>
            <a:off x="3733800" y="32120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82" name="TextBox 81"/>
          <p:cNvSpPr txBox="1"/>
          <p:nvPr/>
        </p:nvSpPr>
        <p:spPr>
          <a:xfrm>
            <a:off x="3733800" y="2779552"/>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83" name="Rectangle 82"/>
          <p:cNvSpPr/>
          <p:nvPr/>
        </p:nvSpPr>
        <p:spPr>
          <a:xfrm>
            <a:off x="4724401" y="2455088"/>
            <a:ext cx="4419599"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Spread</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of</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Obesity,</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Happiness</a:t>
            </a:r>
            <a:r>
              <a:rPr lang="zh-CN" altLang="en-US" sz="14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Christakis</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sz="1600" dirty="0" smtClean="0">
                <a:solidFill>
                  <a:srgbClr val="C00000"/>
                </a:solidFill>
                <a:latin typeface="Times New Roman" charset="0"/>
                <a:ea typeface="Times New Roman" charset="0"/>
                <a:cs typeface="Times New Roman" charset="0"/>
              </a:rPr>
              <a:t>Fowler</a:t>
            </a:r>
            <a:r>
              <a:rPr lang="en-US" altLang="zh-CN"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4" name="Oval 83"/>
          <p:cNvSpPr>
            <a:spLocks noChangeAspect="1"/>
          </p:cNvSpPr>
          <p:nvPr/>
        </p:nvSpPr>
        <p:spPr>
          <a:xfrm>
            <a:off x="4495800" y="22098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85" name="TextBox 84"/>
          <p:cNvSpPr txBox="1"/>
          <p:nvPr/>
        </p:nvSpPr>
        <p:spPr>
          <a:xfrm>
            <a:off x="3730752" y="2156406"/>
            <a:ext cx="1444752" cy="313932"/>
          </a:xfrm>
          <a:prstGeom prst="rect">
            <a:avLst/>
          </a:prstGeom>
          <a:noFill/>
        </p:spPr>
        <p:txBody>
          <a:bodyPr wrap="square" rtlCol="0">
            <a:spAutoFit/>
          </a:bodyPr>
          <a:lstStyle/>
          <a:p>
            <a:pPr>
              <a:lnSpc>
                <a:spcPct val="80000"/>
              </a:lnSpc>
            </a:pPr>
            <a:r>
              <a:rPr lang="en-US" b="1" dirty="0" smtClean="0">
                <a:solidFill>
                  <a:srgbClr val="C00000"/>
                </a:solidFill>
                <a:latin typeface="Times New Roman" charset="0"/>
                <a:ea typeface="Times New Roman" charset="0"/>
                <a:cs typeface="Times New Roman" charset="0"/>
              </a:rPr>
              <a:t>2009</a:t>
            </a:r>
            <a:endParaRPr lang="en-US" b="1" dirty="0">
              <a:solidFill>
                <a:srgbClr val="C00000"/>
              </a:solidFill>
              <a:latin typeface="Times New Roman" charset="0"/>
              <a:ea typeface="Times New Roman" charset="0"/>
              <a:cs typeface="Times New Roman" charset="0"/>
            </a:endParaRPr>
          </a:p>
        </p:txBody>
      </p:sp>
      <p:sp>
        <p:nvSpPr>
          <p:cNvPr id="86" name="Rectangle 85"/>
          <p:cNvSpPr/>
          <p:nvPr/>
        </p:nvSpPr>
        <p:spPr>
          <a:xfrm>
            <a:off x="4724400" y="2124530"/>
            <a:ext cx="4149545" cy="338554"/>
          </a:xfrm>
          <a:prstGeom prst="rect">
            <a:avLst/>
          </a:prstGeom>
        </p:spPr>
        <p:txBody>
          <a:bodyPr wrap="square">
            <a:spAutoFit/>
          </a:bodyPr>
          <a:lstStyle/>
          <a:p>
            <a:r>
              <a:rPr lang="en-US" altLang="zh-CN" sz="1600" b="1" dirty="0" smtClean="0">
                <a:solidFill>
                  <a:srgbClr val="C00000"/>
                </a:solidFill>
                <a:latin typeface="Times New Roman" charset="0"/>
                <a:ea typeface="Times New Roman" charset="0"/>
                <a:cs typeface="Times New Roman" charset="0"/>
              </a:rPr>
              <a:t>Social Influence Analysis</a:t>
            </a:r>
            <a:r>
              <a:rPr lang="zh-CN" altLang="en-US" sz="1600" b="1" dirty="0" smtClean="0">
                <a:solidFill>
                  <a:srgbClr val="C00000"/>
                </a:solidFill>
                <a:latin typeface="Times New Roman" charset="0"/>
                <a:ea typeface="Times New Roman" charset="0"/>
                <a:cs typeface="Times New Roman" charset="0"/>
              </a:rPr>
              <a:t> </a:t>
            </a:r>
            <a:r>
              <a:rPr lang="en-US" altLang="zh-CN" sz="1600" b="1" dirty="0" smtClean="0">
                <a:solidFill>
                  <a:srgbClr val="C00000"/>
                </a:solidFill>
                <a:latin typeface="Times New Roman" charset="0"/>
                <a:ea typeface="Times New Roman" charset="0"/>
                <a:cs typeface="Times New Roman" charset="0"/>
              </a:rPr>
              <a:t>[Tang, Sun]</a:t>
            </a:r>
            <a:endParaRPr lang="en-US" sz="1600" b="1" dirty="0">
              <a:solidFill>
                <a:srgbClr val="C00000"/>
              </a:solidFill>
              <a:latin typeface="Times New Roman" charset="0"/>
              <a:ea typeface="Times New Roman" charset="0"/>
              <a:cs typeface="Times New Roman" charset="0"/>
            </a:endParaRPr>
          </a:p>
        </p:txBody>
      </p:sp>
      <p:pic>
        <p:nvPicPr>
          <p:cNvPr id="87" name="Picture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88" name="Picture 87"/>
          <p:cNvPicPr>
            <a:picLocks noChangeAspect="1"/>
          </p:cNvPicPr>
          <p:nvPr/>
        </p:nvPicPr>
        <p:blipFill>
          <a:blip r:embed="rId10"/>
          <a:stretch>
            <a:fillRect/>
          </a:stretch>
        </p:blipFill>
        <p:spPr>
          <a:xfrm>
            <a:off x="533400" y="2667000"/>
            <a:ext cx="914400" cy="960120"/>
          </a:xfrm>
          <a:prstGeom prst="rect">
            <a:avLst/>
          </a:prstGeom>
          <a:ln w="25400">
            <a:solidFill>
              <a:srgbClr val="C00000"/>
            </a:solidFill>
          </a:ln>
        </p:spPr>
      </p:pic>
      <p:pic>
        <p:nvPicPr>
          <p:cNvPr id="89" name="Picture 88"/>
          <p:cNvPicPr>
            <a:picLocks noChangeAspect="1"/>
          </p:cNvPicPr>
          <p:nvPr/>
        </p:nvPicPr>
        <p:blipFill>
          <a:blip r:embed="rId11"/>
          <a:stretch>
            <a:fillRect/>
          </a:stretch>
        </p:blipFill>
        <p:spPr>
          <a:xfrm>
            <a:off x="1752600" y="2286000"/>
            <a:ext cx="990600" cy="645958"/>
          </a:xfrm>
          <a:prstGeom prst="rect">
            <a:avLst/>
          </a:prstGeom>
          <a:ln w="25400">
            <a:solidFill>
              <a:srgbClr val="C00000"/>
            </a:solidFill>
          </a:ln>
        </p:spPr>
      </p:pic>
      <p:grpSp>
        <p:nvGrpSpPr>
          <p:cNvPr id="90" name="Group 89"/>
          <p:cNvGrpSpPr/>
          <p:nvPr/>
        </p:nvGrpSpPr>
        <p:grpSpPr>
          <a:xfrm>
            <a:off x="4787310" y="4329297"/>
            <a:ext cx="4082941" cy="1847475"/>
            <a:chOff x="1595862" y="4367921"/>
            <a:chExt cx="4875276" cy="2157423"/>
          </a:xfrm>
        </p:grpSpPr>
        <p:grpSp>
          <p:nvGrpSpPr>
            <p:cNvPr id="91" name="Group 90"/>
            <p:cNvGrpSpPr/>
            <p:nvPr/>
          </p:nvGrpSpPr>
          <p:grpSpPr>
            <a:xfrm>
              <a:off x="2133601" y="4453829"/>
              <a:ext cx="3897020" cy="1982874"/>
              <a:chOff x="712536" y="1676400"/>
              <a:chExt cx="7593264" cy="4114800"/>
            </a:xfrm>
          </p:grpSpPr>
          <p:pic>
            <p:nvPicPr>
              <p:cNvPr id="103" name="Picture 102" descr="download.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06224" y="1736212"/>
                <a:ext cx="1239764" cy="1219200"/>
              </a:xfrm>
              <a:prstGeom prst="rect">
                <a:avLst/>
              </a:prstGeom>
            </p:spPr>
          </p:pic>
          <p:pic>
            <p:nvPicPr>
              <p:cNvPr id="104" name="Picture 103"/>
              <p:cNvPicPr>
                <a:picLocks noChangeAspect="1"/>
              </p:cNvPicPr>
              <p:nvPr/>
            </p:nvPicPr>
            <p:blipFill>
              <a:blip r:embed="rId13"/>
              <a:stretch>
                <a:fillRect/>
              </a:stretch>
            </p:blipFill>
            <p:spPr>
              <a:xfrm>
                <a:off x="762000" y="1981200"/>
                <a:ext cx="1260000" cy="1260000"/>
              </a:xfrm>
              <a:prstGeom prst="rect">
                <a:avLst/>
              </a:prstGeom>
            </p:spPr>
          </p:pic>
          <p:pic>
            <p:nvPicPr>
              <p:cNvPr id="105" name="Picture 104"/>
              <p:cNvPicPr>
                <a:picLocks noChangeAspect="1"/>
              </p:cNvPicPr>
              <p:nvPr/>
            </p:nvPicPr>
            <p:blipFill>
              <a:blip r:embed="rId14"/>
              <a:stretch>
                <a:fillRect/>
              </a:stretch>
            </p:blipFill>
            <p:spPr>
              <a:xfrm>
                <a:off x="4191000" y="4267200"/>
                <a:ext cx="1260000" cy="1260000"/>
              </a:xfrm>
              <a:prstGeom prst="rect">
                <a:avLst/>
              </a:prstGeom>
            </p:spPr>
          </p:pic>
          <p:pic>
            <p:nvPicPr>
              <p:cNvPr id="106" name="Picture 105"/>
              <p:cNvPicPr>
                <a:picLocks noChangeAspect="1"/>
              </p:cNvPicPr>
              <p:nvPr/>
            </p:nvPicPr>
            <p:blipFill>
              <a:blip r:embed="rId15"/>
              <a:stretch>
                <a:fillRect/>
              </a:stretch>
            </p:blipFill>
            <p:spPr>
              <a:xfrm>
                <a:off x="2819400" y="2819400"/>
                <a:ext cx="1260000" cy="1260000"/>
              </a:xfrm>
              <a:prstGeom prst="rect">
                <a:avLst/>
              </a:prstGeom>
            </p:spPr>
          </p:pic>
          <p:pic>
            <p:nvPicPr>
              <p:cNvPr id="107" name="Picture 106"/>
              <p:cNvPicPr>
                <a:picLocks noChangeAspect="1"/>
              </p:cNvPicPr>
              <p:nvPr/>
            </p:nvPicPr>
            <p:blipFill>
              <a:blip r:embed="rId16"/>
              <a:stretch>
                <a:fillRect/>
              </a:stretch>
            </p:blipFill>
            <p:spPr>
              <a:xfrm>
                <a:off x="1600200" y="4495800"/>
                <a:ext cx="1260000" cy="1260000"/>
              </a:xfrm>
              <a:prstGeom prst="rect">
                <a:avLst/>
              </a:prstGeom>
            </p:spPr>
          </p:pic>
          <p:pic>
            <p:nvPicPr>
              <p:cNvPr id="108" name="Picture 107"/>
              <p:cNvPicPr>
                <a:picLocks noChangeAspect="1"/>
              </p:cNvPicPr>
              <p:nvPr/>
            </p:nvPicPr>
            <p:blipFill>
              <a:blip r:embed="rId17"/>
              <a:stretch>
                <a:fillRect/>
              </a:stretch>
            </p:blipFill>
            <p:spPr>
              <a:xfrm>
                <a:off x="5105400" y="2590800"/>
                <a:ext cx="1260000" cy="1260000"/>
              </a:xfrm>
              <a:prstGeom prst="rect">
                <a:avLst/>
              </a:prstGeom>
            </p:spPr>
          </p:pic>
          <p:pic>
            <p:nvPicPr>
              <p:cNvPr id="109" name="Picture 108"/>
              <p:cNvPicPr>
                <a:picLocks noChangeAspect="1"/>
              </p:cNvPicPr>
              <p:nvPr/>
            </p:nvPicPr>
            <p:blipFill>
              <a:blip r:embed="rId18"/>
              <a:stretch>
                <a:fillRect/>
              </a:stretch>
            </p:blipFill>
            <p:spPr>
              <a:xfrm>
                <a:off x="6858000" y="3810000"/>
                <a:ext cx="1260000" cy="1260000"/>
              </a:xfrm>
              <a:prstGeom prst="rect">
                <a:avLst/>
              </a:prstGeom>
            </p:spPr>
          </p:pic>
          <p:cxnSp>
            <p:nvCxnSpPr>
              <p:cNvPr id="110" name="Straight Connector 109"/>
              <p:cNvCxnSpPr/>
              <p:nvPr/>
            </p:nvCxnSpPr>
            <p:spPr>
              <a:xfrm flipH="1">
                <a:off x="7488000" y="2971800"/>
                <a:ext cx="132000" cy="8382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365400" y="2743200"/>
                <a:ext cx="645000" cy="4776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5486400" y="4648200"/>
                <a:ext cx="1295401" cy="3429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2057401" y="2971800"/>
                <a:ext cx="685801" cy="304801"/>
              </a:xfrm>
              <a:prstGeom prst="line">
                <a:avLst/>
              </a:prstGeom>
              <a:ln w="38100" cmpd="sng">
                <a:solidFill>
                  <a:srgbClr val="0000C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4953002" y="3772693"/>
                <a:ext cx="277064" cy="570707"/>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3810000" y="4038600"/>
                <a:ext cx="457201" cy="5334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2514600" y="4038600"/>
                <a:ext cx="457200" cy="4572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447800" y="3352800"/>
                <a:ext cx="533400" cy="11430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6248400" y="3733800"/>
                <a:ext cx="685800" cy="304800"/>
              </a:xfrm>
              <a:prstGeom prst="line">
                <a:avLst/>
              </a:prstGeom>
              <a:ln w="38100" cmpd="sng">
                <a:solidFill>
                  <a:srgbClr val="0000C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9" name="Oval 118"/>
              <p:cNvSpPr/>
              <p:nvPr/>
            </p:nvSpPr>
            <p:spPr>
              <a:xfrm>
                <a:off x="6934200" y="1676400"/>
                <a:ext cx="1371600" cy="12954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0" name="Oval 119"/>
              <p:cNvSpPr/>
              <p:nvPr/>
            </p:nvSpPr>
            <p:spPr>
              <a:xfrm>
                <a:off x="6781800" y="3810000"/>
                <a:ext cx="1371600" cy="12954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1" name="Oval 120"/>
              <p:cNvSpPr/>
              <p:nvPr/>
            </p:nvSpPr>
            <p:spPr>
              <a:xfrm>
                <a:off x="5029200" y="2667000"/>
                <a:ext cx="1371600" cy="12954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2" name="Oval 121"/>
              <p:cNvSpPr/>
              <p:nvPr/>
            </p:nvSpPr>
            <p:spPr>
              <a:xfrm>
                <a:off x="712536" y="2044032"/>
                <a:ext cx="1371600" cy="1295400"/>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3" name="Oval 122"/>
              <p:cNvSpPr/>
              <p:nvPr/>
            </p:nvSpPr>
            <p:spPr>
              <a:xfrm>
                <a:off x="1524000" y="4495800"/>
                <a:ext cx="1371600" cy="1295400"/>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4" name="Oval 123"/>
              <p:cNvSpPr/>
              <p:nvPr/>
            </p:nvSpPr>
            <p:spPr>
              <a:xfrm>
                <a:off x="2779296" y="2842128"/>
                <a:ext cx="1371600" cy="1295400"/>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5" name="Oval 124"/>
              <p:cNvSpPr/>
              <p:nvPr/>
            </p:nvSpPr>
            <p:spPr>
              <a:xfrm>
                <a:off x="4114800" y="4343400"/>
                <a:ext cx="1371600" cy="1295400"/>
              </a:xfrm>
              <a:prstGeom prst="ellipse">
                <a:avLst/>
              </a:prstGeom>
              <a:noFill/>
              <a:ln w="38100" cmpd="sng">
                <a:solidFill>
                  <a:srgbClr val="00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grpSp>
        <p:sp>
          <p:nvSpPr>
            <p:cNvPr id="92" name="矩形 21"/>
            <p:cNvSpPr/>
            <p:nvPr/>
          </p:nvSpPr>
          <p:spPr>
            <a:xfrm>
              <a:off x="2895600" y="4664844"/>
              <a:ext cx="533400" cy="35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rgbClr val="FF0000"/>
                  </a:solidFill>
                </a:rPr>
                <a:t>0.3</a:t>
              </a:r>
              <a:endParaRPr lang="zh-CN" altLang="en-US" sz="1200" dirty="0">
                <a:solidFill>
                  <a:srgbClr val="FF0000"/>
                </a:solidFill>
              </a:endParaRPr>
            </a:p>
          </p:txBody>
        </p:sp>
        <p:sp>
          <p:nvSpPr>
            <p:cNvPr id="93" name="矩形 21"/>
            <p:cNvSpPr/>
            <p:nvPr/>
          </p:nvSpPr>
          <p:spPr>
            <a:xfrm>
              <a:off x="2590800" y="5297890"/>
              <a:ext cx="533400" cy="35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rgbClr val="FF0000"/>
                  </a:solidFill>
                </a:rPr>
                <a:t>0.2</a:t>
              </a:r>
              <a:endParaRPr lang="zh-CN" altLang="en-US" sz="1200" dirty="0">
                <a:solidFill>
                  <a:srgbClr val="FF0000"/>
                </a:solidFill>
              </a:endParaRPr>
            </a:p>
          </p:txBody>
        </p:sp>
        <p:sp>
          <p:nvSpPr>
            <p:cNvPr id="94" name="矩形 21"/>
            <p:cNvSpPr/>
            <p:nvPr/>
          </p:nvSpPr>
          <p:spPr>
            <a:xfrm>
              <a:off x="3200400" y="5649583"/>
              <a:ext cx="533400" cy="35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rgbClr val="FF0000"/>
                  </a:solidFill>
                </a:rPr>
                <a:t>0.5</a:t>
              </a:r>
              <a:endParaRPr lang="zh-CN" altLang="en-US" sz="1200" dirty="0">
                <a:solidFill>
                  <a:srgbClr val="FF0000"/>
                </a:solidFill>
              </a:endParaRPr>
            </a:p>
          </p:txBody>
        </p:sp>
        <p:sp>
          <p:nvSpPr>
            <p:cNvPr id="95" name="矩形 21"/>
            <p:cNvSpPr/>
            <p:nvPr/>
          </p:nvSpPr>
          <p:spPr>
            <a:xfrm>
              <a:off x="3733800" y="5368229"/>
              <a:ext cx="533400" cy="35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rgbClr val="FF0000"/>
                  </a:solidFill>
                </a:rPr>
                <a:t>0.4</a:t>
              </a:r>
              <a:endParaRPr lang="zh-CN" altLang="en-US" sz="1200" dirty="0">
                <a:solidFill>
                  <a:srgbClr val="FF0000"/>
                </a:solidFill>
              </a:endParaRPr>
            </a:p>
          </p:txBody>
        </p:sp>
        <p:sp>
          <p:nvSpPr>
            <p:cNvPr id="96" name="矩形 21"/>
            <p:cNvSpPr/>
            <p:nvPr/>
          </p:nvSpPr>
          <p:spPr>
            <a:xfrm>
              <a:off x="4800600" y="4664844"/>
              <a:ext cx="533400" cy="35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rgbClr val="FF0000"/>
                  </a:solidFill>
                </a:rPr>
                <a:t>0.7</a:t>
              </a:r>
              <a:endParaRPr lang="zh-CN" altLang="en-US" sz="1200" dirty="0">
                <a:solidFill>
                  <a:srgbClr val="FF0000"/>
                </a:solidFill>
              </a:endParaRPr>
            </a:p>
          </p:txBody>
        </p:sp>
        <p:sp>
          <p:nvSpPr>
            <p:cNvPr id="97" name="矩形 21"/>
            <p:cNvSpPr/>
            <p:nvPr/>
          </p:nvSpPr>
          <p:spPr>
            <a:xfrm>
              <a:off x="5562600" y="5157213"/>
              <a:ext cx="685800" cy="35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rgbClr val="FF0000"/>
                  </a:solidFill>
                </a:rPr>
                <a:t>0.74</a:t>
              </a:r>
              <a:endParaRPr lang="zh-CN" altLang="en-US" sz="1200" dirty="0">
                <a:solidFill>
                  <a:srgbClr val="FF0000"/>
                </a:solidFill>
              </a:endParaRPr>
            </a:p>
          </p:txBody>
        </p:sp>
        <p:sp>
          <p:nvSpPr>
            <p:cNvPr id="98" name="矩形 21"/>
            <p:cNvSpPr/>
            <p:nvPr/>
          </p:nvSpPr>
          <p:spPr>
            <a:xfrm>
              <a:off x="5029200" y="5227552"/>
              <a:ext cx="533400" cy="35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rgbClr val="FF0000"/>
                  </a:solidFill>
                </a:rPr>
                <a:t>0.1</a:t>
              </a:r>
              <a:endParaRPr lang="zh-CN" altLang="en-US" sz="1200" dirty="0">
                <a:solidFill>
                  <a:srgbClr val="FF0000"/>
                </a:solidFill>
              </a:endParaRPr>
            </a:p>
          </p:txBody>
        </p:sp>
        <p:sp>
          <p:nvSpPr>
            <p:cNvPr id="99" name="矩形 21"/>
            <p:cNvSpPr/>
            <p:nvPr/>
          </p:nvSpPr>
          <p:spPr>
            <a:xfrm>
              <a:off x="4800600" y="5930936"/>
              <a:ext cx="533400" cy="35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rgbClr val="FF0000"/>
                  </a:solidFill>
                </a:rPr>
                <a:t>0.1</a:t>
              </a:r>
              <a:endParaRPr lang="zh-CN" altLang="en-US" sz="1200" dirty="0">
                <a:solidFill>
                  <a:srgbClr val="FF0000"/>
                </a:solidFill>
              </a:endParaRPr>
            </a:p>
          </p:txBody>
        </p:sp>
        <p:sp>
          <p:nvSpPr>
            <p:cNvPr id="100" name="矩形 21"/>
            <p:cNvSpPr/>
            <p:nvPr/>
          </p:nvSpPr>
          <p:spPr>
            <a:xfrm>
              <a:off x="4343400" y="5508906"/>
              <a:ext cx="762000" cy="35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rgbClr val="FF0000"/>
                  </a:solidFill>
                </a:rPr>
                <a:t>0.05</a:t>
              </a:r>
              <a:endParaRPr lang="zh-CN" altLang="en-US" sz="1200" dirty="0">
                <a:solidFill>
                  <a:srgbClr val="FF0000"/>
                </a:solidFill>
              </a:endParaRPr>
            </a:p>
          </p:txBody>
        </p:sp>
        <p:sp>
          <p:nvSpPr>
            <p:cNvPr id="101" name="Rectangle 100"/>
            <p:cNvSpPr/>
            <p:nvPr/>
          </p:nvSpPr>
          <p:spPr>
            <a:xfrm>
              <a:off x="1595862" y="4369801"/>
              <a:ext cx="1216990" cy="244127"/>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Politics</a:t>
              </a:r>
            </a:p>
          </p:txBody>
        </p:sp>
        <p:sp>
          <p:nvSpPr>
            <p:cNvPr id="102" name="Rectangle 101"/>
            <p:cNvSpPr/>
            <p:nvPr/>
          </p:nvSpPr>
          <p:spPr>
            <a:xfrm>
              <a:off x="1600200" y="4367921"/>
              <a:ext cx="4870938" cy="215742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grpSp>
      <p:sp>
        <p:nvSpPr>
          <p:cNvPr id="126" name="Rectangle 125"/>
          <p:cNvSpPr/>
          <p:nvPr/>
        </p:nvSpPr>
        <p:spPr>
          <a:xfrm>
            <a:off x="76200" y="609600"/>
            <a:ext cx="8839200" cy="707886"/>
          </a:xfrm>
          <a:prstGeom prst="rect">
            <a:avLst/>
          </a:prstGeom>
        </p:spPr>
        <p:txBody>
          <a:bodyPr wrap="square">
            <a:spAutoFit/>
          </a:bodyPr>
          <a:lstStyle/>
          <a:p>
            <a:pPr marL="342900" indent="-342900" algn="just">
              <a:buFont typeface="Arial" charset="0"/>
              <a:buChar char="•"/>
            </a:pPr>
            <a:r>
              <a:rPr lang="en-US" sz="2000" dirty="0" smtClean="0">
                <a:latin typeface="Times New Roman" charset="0"/>
                <a:ea typeface="Times New Roman" charset="0"/>
                <a:cs typeface="Times New Roman" charset="0"/>
              </a:rPr>
              <a:t>“Social influence is a prevalent</a:t>
            </a:r>
            <a:r>
              <a:rPr lang="en-US" sz="2000" dirty="0">
                <a:latin typeface="Times New Roman" charset="0"/>
                <a:ea typeface="Times New Roman" charset="0"/>
                <a:cs typeface="Times New Roman" charset="0"/>
              </a:rPr>
              <a:t>, complex and subtle force that governs the </a:t>
            </a:r>
            <a:r>
              <a:rPr lang="en-US" sz="2000" dirty="0" err="1">
                <a:latin typeface="Times New Roman" charset="0"/>
                <a:ea typeface="Times New Roman" charset="0"/>
                <a:cs typeface="Times New Roman" charset="0"/>
              </a:rPr>
              <a:t>dynamicsof</a:t>
            </a:r>
            <a:r>
              <a:rPr lang="en-US" sz="2000" dirty="0">
                <a:latin typeface="Times New Roman" charset="0"/>
                <a:ea typeface="Times New Roman" charset="0"/>
                <a:cs typeface="Times New Roman" charset="0"/>
              </a:rPr>
              <a:t> all social networks.” </a:t>
            </a:r>
            <a:endParaRPr lang="en-US" sz="2000" dirty="0" smtClean="0">
              <a:latin typeface="Times New Roman" charset="0"/>
              <a:ea typeface="Times New Roman" charset="0"/>
              <a:cs typeface="Times New Roman" charset="0"/>
            </a:endParaRPr>
          </a:p>
        </p:txBody>
      </p:sp>
      <p:sp>
        <p:nvSpPr>
          <p:cNvPr id="127" name="Rectangle 126"/>
          <p:cNvSpPr/>
          <p:nvPr/>
        </p:nvSpPr>
        <p:spPr>
          <a:xfrm>
            <a:off x="228600" y="1447800"/>
            <a:ext cx="8763000" cy="523220"/>
          </a:xfrm>
          <a:prstGeom prst="rect">
            <a:avLst/>
          </a:prstGeom>
        </p:spPr>
        <p:txBody>
          <a:bodyPr wrap="square">
            <a:spAutoFit/>
          </a:bodyPr>
          <a:lstStyle/>
          <a:p>
            <a:r>
              <a:rPr lang="en-US" sz="1400" dirty="0" err="1">
                <a:latin typeface="Times New Roman" charset="0"/>
                <a:ea typeface="Times New Roman" charset="0"/>
                <a:cs typeface="Times New Roman" charset="0"/>
              </a:rPr>
              <a:t>Jie</a:t>
            </a:r>
            <a:r>
              <a:rPr lang="en-US" sz="1400" dirty="0">
                <a:latin typeface="Times New Roman" charset="0"/>
                <a:ea typeface="Times New Roman" charset="0"/>
                <a:cs typeface="Times New Roman" charset="0"/>
              </a:rPr>
              <a:t> Tang, </a:t>
            </a:r>
            <a:r>
              <a:rPr lang="en-US" sz="1400" dirty="0" err="1">
                <a:latin typeface="Times New Roman" charset="0"/>
                <a:ea typeface="Times New Roman" charset="0"/>
                <a:cs typeface="Times New Roman" charset="0"/>
              </a:rPr>
              <a:t>Jimeng</a:t>
            </a:r>
            <a:r>
              <a:rPr lang="en-US" sz="1400" dirty="0">
                <a:latin typeface="Times New Roman" charset="0"/>
                <a:ea typeface="Times New Roman" charset="0"/>
                <a:cs typeface="Times New Roman" charset="0"/>
              </a:rPr>
              <a:t> Sun, Chi Wang, and </a:t>
            </a:r>
            <a:r>
              <a:rPr lang="en-US" sz="1400" dirty="0" err="1">
                <a:latin typeface="Times New Roman" charset="0"/>
                <a:ea typeface="Times New Roman" charset="0"/>
                <a:cs typeface="Times New Roman" charset="0"/>
              </a:rPr>
              <a:t>Zi</a:t>
            </a:r>
            <a:r>
              <a:rPr lang="en-US" sz="1400" dirty="0">
                <a:latin typeface="Times New Roman" charset="0"/>
                <a:ea typeface="Times New Roman" charset="0"/>
                <a:cs typeface="Times New Roman" charset="0"/>
              </a:rPr>
              <a:t> Yang. Social Influence Analysis in Large-scale Networks. In </a:t>
            </a:r>
            <a:r>
              <a:rPr lang="en-US" sz="1400" dirty="0" smtClean="0">
                <a:latin typeface="Times New Roman" charset="0"/>
                <a:ea typeface="Times New Roman" charset="0"/>
                <a:cs typeface="Times New Roman" charset="0"/>
              </a:rPr>
              <a:t>KDD'09, </a:t>
            </a:r>
            <a:r>
              <a:rPr lang="en-US" sz="1400" dirty="0">
                <a:latin typeface="Times New Roman" charset="0"/>
                <a:ea typeface="Times New Roman" charset="0"/>
                <a:cs typeface="Times New Roman" charset="0"/>
              </a:rPr>
              <a:t>pages 807-816</a:t>
            </a:r>
            <a:r>
              <a:rPr lang="en-US" sz="1400" dirty="0" smtClean="0">
                <a:latin typeface="Times New Roman" charset="0"/>
                <a:ea typeface="Times New Roman" charset="0"/>
                <a:cs typeface="Times New Roman" charset="0"/>
              </a:rPr>
              <a:t>. </a:t>
            </a:r>
            <a:r>
              <a:rPr lang="en-US" altLang="zh-CN" sz="1400" b="1" dirty="0" smtClean="0">
                <a:latin typeface="Times New Roman" charset="0"/>
                <a:ea typeface="Times New Roman" charset="0"/>
                <a:cs typeface="Times New Roman" charset="0"/>
              </a:rPr>
              <a:t>Top cited paper in KDD’09</a:t>
            </a:r>
            <a:r>
              <a:rPr lang="en-US" altLang="zh-CN" sz="1400" dirty="0" smtClean="0">
                <a:latin typeface="Times New Roman" charset="0"/>
                <a:ea typeface="Times New Roman" charset="0"/>
                <a:cs typeface="Times New Roman" charset="0"/>
              </a:rPr>
              <a:t>.</a:t>
            </a:r>
            <a:r>
              <a:rPr lang="zh-CN" altLang="en-US" sz="1400" dirty="0" smtClean="0">
                <a:latin typeface="Times New Roman" charset="0"/>
                <a:ea typeface="Times New Roman" charset="0"/>
                <a:cs typeface="Times New Roman" charset="0"/>
              </a:rPr>
              <a:t> </a:t>
            </a:r>
            <a:r>
              <a:rPr lang="en-US" sz="1400" dirty="0" smtClean="0">
                <a:latin typeface="Times New Roman" charset="0"/>
                <a:ea typeface="Times New Roman" charset="0"/>
                <a:cs typeface="Times New Roman" charset="0"/>
              </a:rPr>
              <a:t>Cited by </a:t>
            </a:r>
            <a:r>
              <a:rPr lang="en-US" altLang="zh-CN" sz="1400" dirty="0" smtClean="0">
                <a:latin typeface="Times New Roman" charset="0"/>
                <a:ea typeface="Times New Roman" charset="0"/>
                <a:cs typeface="Times New Roman" charset="0"/>
              </a:rPr>
              <a:t>624 </a:t>
            </a:r>
            <a:r>
              <a:rPr lang="en-US" sz="1400" dirty="0" smtClean="0">
                <a:latin typeface="Times New Roman" charset="0"/>
                <a:ea typeface="Times New Roman" charset="0"/>
                <a:cs typeface="Times New Roman" charset="0"/>
              </a:rPr>
              <a:t>(as of April 2017)</a:t>
            </a:r>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55668023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0000">
                  <a:srgbClr val="115CB3"/>
                </a:gs>
                <a:gs pos="21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7"/>
          <a:stretch>
            <a:fillRect/>
          </a:stretch>
        </p:blipFill>
        <p:spPr>
          <a:xfrm>
            <a:off x="457200" y="5334000"/>
            <a:ext cx="1371600" cy="610603"/>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8"/>
          <a:stretch>
            <a:fillRect/>
          </a:stretch>
        </p:blipFill>
        <p:spPr>
          <a:xfrm>
            <a:off x="6248401" y="1295400"/>
            <a:ext cx="1524000" cy="725714"/>
          </a:xfrm>
          <a:prstGeom prst="rect">
            <a:avLst/>
          </a:prstGeom>
          <a:noFill/>
          <a:ln w="25400">
            <a:solidFill>
              <a:srgbClr val="115CB3"/>
            </a:solidFill>
          </a:ln>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57" name="Picture 56"/>
          <p:cNvPicPr>
            <a:picLocks noChangeAspect="1"/>
          </p:cNvPicPr>
          <p:nvPr/>
        </p:nvPicPr>
        <p:blipFill>
          <a:blip r:embed="rId10"/>
          <a:stretch>
            <a:fillRect/>
          </a:stretch>
        </p:blipFill>
        <p:spPr>
          <a:xfrm>
            <a:off x="533400" y="2667000"/>
            <a:ext cx="914400" cy="960120"/>
          </a:xfrm>
          <a:prstGeom prst="rect">
            <a:avLst/>
          </a:prstGeom>
          <a:ln w="25400">
            <a:solidFill>
              <a:srgbClr val="C00000"/>
            </a:solidFill>
          </a:ln>
        </p:spPr>
      </p:pic>
      <p:pic>
        <p:nvPicPr>
          <p:cNvPr id="66" name="Picture 65"/>
          <p:cNvPicPr>
            <a:picLocks noChangeAspect="1"/>
          </p:cNvPicPr>
          <p:nvPr/>
        </p:nvPicPr>
        <p:blipFill>
          <a:blip r:embed="rId11"/>
          <a:stretch>
            <a:fillRect/>
          </a:stretch>
        </p:blipFill>
        <p:spPr>
          <a:xfrm>
            <a:off x="1752600" y="2286000"/>
            <a:ext cx="990600" cy="645958"/>
          </a:xfrm>
          <a:prstGeom prst="rect">
            <a:avLst/>
          </a:prstGeom>
          <a:ln w="25400">
            <a:solidFill>
              <a:srgbClr val="C00000"/>
            </a:solidFill>
          </a:ln>
        </p:spPr>
      </p:pic>
      <p:sp>
        <p:nvSpPr>
          <p:cNvPr id="65" name="Rectangle 64"/>
          <p:cNvSpPr/>
          <p:nvPr/>
        </p:nvSpPr>
        <p:spPr>
          <a:xfrm>
            <a:off x="76200" y="0"/>
            <a:ext cx="9006840" cy="2133600"/>
          </a:xfrm>
          <a:prstGeom prst="rect">
            <a:avLst/>
          </a:prstGeom>
          <a:solidFill>
            <a:schemeClr val="bg1">
              <a:alpha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68" name="Rectangle 67"/>
          <p:cNvSpPr/>
          <p:nvPr/>
        </p:nvSpPr>
        <p:spPr>
          <a:xfrm>
            <a:off x="137160" y="7239000"/>
            <a:ext cx="9006840" cy="2514600"/>
          </a:xfrm>
          <a:prstGeom prst="rect">
            <a:avLst/>
          </a:prstGeom>
          <a:solidFill>
            <a:schemeClr val="bg1">
              <a:alpha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115CB3"/>
                </a:solidFill>
              </a:rPr>
              <a:t>The Late 20</a:t>
            </a:r>
            <a:r>
              <a:rPr lang="en-US" sz="2800" baseline="30000" dirty="0">
                <a:solidFill>
                  <a:srgbClr val="115CB3"/>
                </a:solidFill>
              </a:rPr>
              <a:t>th</a:t>
            </a:r>
            <a:r>
              <a:rPr lang="en-US" sz="2800" dirty="0">
                <a:solidFill>
                  <a:srgbClr val="115CB3"/>
                </a:solidFill>
              </a:rPr>
              <a:t> Century:</a:t>
            </a:r>
            <a:r>
              <a:rPr lang="en-US" sz="2800" dirty="0"/>
              <a:t> </a:t>
            </a:r>
          </a:p>
          <a:p>
            <a:pPr algn="ctr"/>
            <a:r>
              <a:rPr lang="en-US" sz="2800" dirty="0">
                <a:solidFill>
                  <a:srgbClr val="115CB3"/>
                </a:solidFill>
              </a:rPr>
              <a:t>Computer Science</a:t>
            </a:r>
            <a:r>
              <a:rPr lang="zh-CN" altLang="en-US" sz="2800" dirty="0">
                <a:solidFill>
                  <a:srgbClr val="115CB3"/>
                </a:solidFill>
              </a:rPr>
              <a:t> </a:t>
            </a:r>
            <a:r>
              <a:rPr lang="en-US" altLang="zh-CN" sz="2800" dirty="0">
                <a:solidFill>
                  <a:srgbClr val="115CB3"/>
                </a:solidFill>
              </a:rPr>
              <a:t>&amp;</a:t>
            </a:r>
            <a:r>
              <a:rPr lang="zh-CN" altLang="en-US" sz="2800" dirty="0">
                <a:solidFill>
                  <a:srgbClr val="115CB3"/>
                </a:solidFill>
              </a:rPr>
              <a:t> </a:t>
            </a:r>
            <a:r>
              <a:rPr lang="en-US" sz="2800" dirty="0">
                <a:solidFill>
                  <a:srgbClr val="115CB3"/>
                </a:solidFill>
              </a:rPr>
              <a:t>Physics</a:t>
            </a:r>
            <a:r>
              <a:rPr lang="zh-CN" altLang="en-US" sz="2800" dirty="0">
                <a:solidFill>
                  <a:srgbClr val="115CB3"/>
                </a:solidFill>
              </a:rPr>
              <a:t> </a:t>
            </a:r>
            <a:r>
              <a:rPr lang="en-US" altLang="zh-CN" sz="2800" dirty="0">
                <a:solidFill>
                  <a:srgbClr val="115CB3"/>
                </a:solidFill>
              </a:rPr>
              <a:t>&amp;</a:t>
            </a:r>
            <a:r>
              <a:rPr lang="zh-CN" altLang="en-US" sz="2800" dirty="0">
                <a:solidFill>
                  <a:srgbClr val="115CB3"/>
                </a:solidFill>
              </a:rPr>
              <a:t> </a:t>
            </a:r>
            <a:r>
              <a:rPr lang="en-US" sz="2800" dirty="0" smtClean="0">
                <a:solidFill>
                  <a:srgbClr val="115CB3"/>
                </a:solidFill>
              </a:rPr>
              <a:t>Mathematics</a:t>
            </a:r>
            <a:endParaRPr lang="zh-CN" altLang="en-US" sz="2800" dirty="0" smtClean="0">
              <a:solidFill>
                <a:srgbClr val="115CB3"/>
              </a:solidFill>
            </a:endParaRPr>
          </a:p>
          <a:p>
            <a:pPr algn="ctr"/>
            <a:endParaRPr lang="zh-CN" altLang="en-US" sz="2800" dirty="0">
              <a:solidFill>
                <a:srgbClr val="115CB3"/>
              </a:solidFill>
            </a:endParaRPr>
          </a:p>
          <a:p>
            <a:pPr algn="ctr"/>
            <a:r>
              <a:rPr lang="en-US" altLang="zh-CN" sz="2800" dirty="0">
                <a:solidFill>
                  <a:srgbClr val="C00000"/>
                </a:solidFill>
              </a:rPr>
              <a:t>The</a:t>
            </a:r>
            <a:r>
              <a:rPr lang="zh-CN" altLang="en-US" sz="2800" dirty="0">
                <a:solidFill>
                  <a:srgbClr val="C00000"/>
                </a:solidFill>
              </a:rPr>
              <a:t> </a:t>
            </a:r>
            <a:r>
              <a:rPr lang="en-US" altLang="zh-CN" sz="2800" dirty="0">
                <a:solidFill>
                  <a:srgbClr val="C00000"/>
                </a:solidFill>
              </a:rPr>
              <a:t>20</a:t>
            </a:r>
            <a:r>
              <a:rPr lang="en-US" altLang="zh-CN" sz="2800" baseline="30000" dirty="0">
                <a:solidFill>
                  <a:srgbClr val="C00000"/>
                </a:solidFill>
              </a:rPr>
              <a:t>th</a:t>
            </a:r>
            <a:r>
              <a:rPr lang="zh-CN" altLang="en-US" sz="2800" dirty="0">
                <a:solidFill>
                  <a:srgbClr val="C00000"/>
                </a:solidFill>
              </a:rPr>
              <a:t> </a:t>
            </a:r>
            <a:r>
              <a:rPr lang="en-US" altLang="zh-CN" sz="2800" dirty="0">
                <a:solidFill>
                  <a:srgbClr val="C00000"/>
                </a:solidFill>
              </a:rPr>
              <a:t>Century:</a:t>
            </a:r>
            <a:r>
              <a:rPr lang="zh-CN" altLang="en-US" sz="2800" dirty="0">
                <a:solidFill>
                  <a:srgbClr val="C00000"/>
                </a:solidFill>
              </a:rPr>
              <a:t> </a:t>
            </a:r>
            <a:r>
              <a:rPr lang="en-US" altLang="zh-CN" sz="2800" dirty="0">
                <a:solidFill>
                  <a:srgbClr val="C00000"/>
                </a:solidFill>
              </a:rPr>
              <a:t>Sociology</a:t>
            </a:r>
            <a:r>
              <a:rPr lang="zh-CN" altLang="en-US" sz="2800" dirty="0">
                <a:solidFill>
                  <a:srgbClr val="C00000"/>
                </a:solidFill>
              </a:rPr>
              <a:t> </a:t>
            </a:r>
            <a:r>
              <a:rPr lang="en-US" altLang="zh-CN" sz="2800" dirty="0">
                <a:solidFill>
                  <a:srgbClr val="C00000"/>
                </a:solidFill>
              </a:rPr>
              <a:t>&amp;</a:t>
            </a:r>
            <a:r>
              <a:rPr lang="zh-CN" altLang="en-US" sz="2800" dirty="0">
                <a:solidFill>
                  <a:srgbClr val="C00000"/>
                </a:solidFill>
              </a:rPr>
              <a:t> </a:t>
            </a:r>
            <a:r>
              <a:rPr lang="en-US" altLang="zh-CN" sz="2800" dirty="0" smtClean="0">
                <a:solidFill>
                  <a:srgbClr val="C00000"/>
                </a:solidFill>
              </a:rPr>
              <a:t>Anthropology</a:t>
            </a:r>
            <a:endParaRPr lang="en-US" sz="2800" dirty="0">
              <a:solidFill>
                <a:srgbClr val="C00000"/>
              </a:solidFill>
            </a:endParaRPr>
          </a:p>
        </p:txBody>
      </p:sp>
      <p:sp>
        <p:nvSpPr>
          <p:cNvPr id="78" name="TextBox 77"/>
          <p:cNvSpPr txBox="1"/>
          <p:nvPr/>
        </p:nvSpPr>
        <p:spPr>
          <a:xfrm>
            <a:off x="0" y="370582"/>
            <a:ext cx="9144000" cy="1077218"/>
          </a:xfrm>
          <a:prstGeom prst="rect">
            <a:avLst/>
          </a:prstGeom>
          <a:noFill/>
        </p:spPr>
        <p:txBody>
          <a:bodyPr wrap="square" rtlCol="0">
            <a:spAutoFit/>
          </a:bodyPr>
          <a:lstStyle/>
          <a:p>
            <a:pPr algn="ctr"/>
            <a:r>
              <a:rPr lang="en-US" sz="3200" b="1" dirty="0">
                <a:solidFill>
                  <a:srgbClr val="C00000"/>
                </a:solidFill>
              </a:rPr>
              <a:t>The Early 21</a:t>
            </a:r>
            <a:r>
              <a:rPr lang="en-US" sz="3200" b="1" baseline="30000" dirty="0">
                <a:solidFill>
                  <a:srgbClr val="C00000"/>
                </a:solidFill>
              </a:rPr>
              <a:t>st</a:t>
            </a:r>
            <a:r>
              <a:rPr lang="en-US" sz="3200" b="1" dirty="0">
                <a:solidFill>
                  <a:srgbClr val="C00000"/>
                </a:solidFill>
              </a:rPr>
              <a:t> Century</a:t>
            </a:r>
          </a:p>
          <a:p>
            <a:pPr algn="ctr"/>
            <a:r>
              <a:rPr lang="en-US" sz="3200" b="1" dirty="0">
                <a:solidFill>
                  <a:srgbClr val="C00000"/>
                </a:solidFill>
              </a:rPr>
              <a:t>More Computer </a:t>
            </a:r>
            <a:r>
              <a:rPr lang="en-US" sz="3200" b="1" dirty="0" smtClean="0">
                <a:solidFill>
                  <a:srgbClr val="C00000"/>
                </a:solidFill>
              </a:rPr>
              <a:t>&amp; </a:t>
            </a:r>
            <a:r>
              <a:rPr lang="en-US" sz="3200" b="1" dirty="0">
                <a:solidFill>
                  <a:srgbClr val="C00000"/>
                </a:solidFill>
              </a:rPr>
              <a:t>Data Scientists</a:t>
            </a:r>
          </a:p>
        </p:txBody>
      </p:sp>
      <p:pic>
        <p:nvPicPr>
          <p:cNvPr id="79" name="Picture 78"/>
          <p:cNvPicPr>
            <a:picLocks noChangeAspect="1"/>
          </p:cNvPicPr>
          <p:nvPr/>
        </p:nvPicPr>
        <p:blipFill>
          <a:blip r:embed="rId12"/>
          <a:stretch>
            <a:fillRect/>
          </a:stretch>
        </p:blipFill>
        <p:spPr>
          <a:xfrm>
            <a:off x="1295400" y="6096000"/>
            <a:ext cx="1524000" cy="585788"/>
          </a:xfrm>
          <a:prstGeom prst="rect">
            <a:avLst/>
          </a:prstGeom>
          <a:ln w="25400">
            <a:solidFill>
              <a:srgbClr val="C00000"/>
            </a:solidFill>
          </a:ln>
        </p:spPr>
      </p:pic>
      <p:sp>
        <p:nvSpPr>
          <p:cNvPr id="63" name="Rectangle 62"/>
          <p:cNvSpPr/>
          <p:nvPr/>
        </p:nvSpPr>
        <p:spPr>
          <a:xfrm>
            <a:off x="4724401" y="2834177"/>
            <a:ext cx="4724400" cy="289310"/>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67" name="Oval 66"/>
          <p:cNvSpPr>
            <a:spLocks noChangeAspect="1"/>
          </p:cNvSpPr>
          <p:nvPr/>
        </p:nvSpPr>
        <p:spPr>
          <a:xfrm>
            <a:off x="4495800" y="28862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3" name="Oval 72"/>
          <p:cNvSpPr>
            <a:spLocks noChangeAspect="1"/>
          </p:cNvSpPr>
          <p:nvPr/>
        </p:nvSpPr>
        <p:spPr>
          <a:xfrm>
            <a:off x="4495800" y="331265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4" name="Oval 73"/>
          <p:cNvSpPr>
            <a:spLocks noChangeAspect="1"/>
          </p:cNvSpPr>
          <p:nvPr/>
        </p:nvSpPr>
        <p:spPr>
          <a:xfrm>
            <a:off x="4495800" y="36576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5" name="Oval 74"/>
          <p:cNvSpPr>
            <a:spLocks noChangeAspect="1"/>
          </p:cNvSpPr>
          <p:nvPr/>
        </p:nvSpPr>
        <p:spPr>
          <a:xfrm>
            <a:off x="4495800" y="2540358"/>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6" name="TextBox 75"/>
          <p:cNvSpPr txBox="1"/>
          <p:nvPr/>
        </p:nvSpPr>
        <p:spPr>
          <a:xfrm>
            <a:off x="3733799" y="3556716"/>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77" name="TextBox 76"/>
          <p:cNvSpPr txBox="1"/>
          <p:nvPr/>
        </p:nvSpPr>
        <p:spPr>
          <a:xfrm>
            <a:off x="3733800" y="2492589"/>
            <a:ext cx="1444752" cy="313932"/>
          </a:xfrm>
          <a:prstGeom prst="rect">
            <a:avLst/>
          </a:prstGeom>
          <a:noFill/>
        </p:spPr>
        <p:txBody>
          <a:bodyPr wrap="square" rtlCol="0">
            <a:spAutoFit/>
          </a:bodyPr>
          <a:lstStyle/>
          <a:p>
            <a:pPr>
              <a:lnSpc>
                <a:spcPct val="80000"/>
              </a:lnSpc>
            </a:pPr>
            <a:r>
              <a:rPr lang="en-US" dirty="0" smtClean="0">
                <a:solidFill>
                  <a:srgbClr val="C00000"/>
                </a:solidFill>
                <a:latin typeface="Times New Roman" charset="0"/>
                <a:ea typeface="Times New Roman" charset="0"/>
                <a:cs typeface="Times New Roman" charset="0"/>
              </a:rPr>
              <a:t>2007</a:t>
            </a:r>
            <a:endParaRPr lang="en-US" dirty="0">
              <a:solidFill>
                <a:srgbClr val="C00000"/>
              </a:solidFill>
              <a:latin typeface="Times New Roman" charset="0"/>
              <a:ea typeface="Times New Roman" charset="0"/>
              <a:cs typeface="Times New Roman" charset="0"/>
            </a:endParaRPr>
          </a:p>
        </p:txBody>
      </p:sp>
      <p:sp>
        <p:nvSpPr>
          <p:cNvPr id="80" name="Rectangle 79"/>
          <p:cNvSpPr/>
          <p:nvPr/>
        </p:nvSpPr>
        <p:spPr>
          <a:xfrm>
            <a:off x="4724401" y="3547646"/>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81" name="TextBox 80"/>
          <p:cNvSpPr txBox="1"/>
          <p:nvPr/>
        </p:nvSpPr>
        <p:spPr>
          <a:xfrm>
            <a:off x="3733800" y="32120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82" name="TextBox 81"/>
          <p:cNvSpPr txBox="1"/>
          <p:nvPr/>
        </p:nvSpPr>
        <p:spPr>
          <a:xfrm>
            <a:off x="3733800" y="2779552"/>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83" name="Rectangle 82"/>
          <p:cNvSpPr/>
          <p:nvPr/>
        </p:nvSpPr>
        <p:spPr>
          <a:xfrm>
            <a:off x="4724401" y="2455088"/>
            <a:ext cx="4419599"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Spread</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of</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Obesity,</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Happiness</a:t>
            </a:r>
            <a:r>
              <a:rPr lang="zh-CN" altLang="en-US" sz="14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Christakis</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sz="1600" dirty="0" smtClean="0">
                <a:solidFill>
                  <a:srgbClr val="C00000"/>
                </a:solidFill>
                <a:latin typeface="Times New Roman" charset="0"/>
                <a:ea typeface="Times New Roman" charset="0"/>
                <a:cs typeface="Times New Roman" charset="0"/>
              </a:rPr>
              <a:t>Fowler</a:t>
            </a:r>
            <a:r>
              <a:rPr lang="en-US" altLang="zh-CN"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4" name="Oval 83"/>
          <p:cNvSpPr>
            <a:spLocks noChangeAspect="1"/>
          </p:cNvSpPr>
          <p:nvPr/>
        </p:nvSpPr>
        <p:spPr>
          <a:xfrm>
            <a:off x="4495800" y="22098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85" name="TextBox 84"/>
          <p:cNvSpPr txBox="1"/>
          <p:nvPr/>
        </p:nvSpPr>
        <p:spPr>
          <a:xfrm>
            <a:off x="3730752" y="2156406"/>
            <a:ext cx="1444752" cy="313932"/>
          </a:xfrm>
          <a:prstGeom prst="rect">
            <a:avLst/>
          </a:prstGeom>
          <a:noFill/>
        </p:spPr>
        <p:txBody>
          <a:bodyPr wrap="square" rtlCol="0">
            <a:spAutoFit/>
          </a:bodyPr>
          <a:lstStyle/>
          <a:p>
            <a:pPr>
              <a:lnSpc>
                <a:spcPct val="80000"/>
              </a:lnSpc>
            </a:pPr>
            <a:r>
              <a:rPr lang="en-US" b="1" dirty="0" smtClean="0">
                <a:solidFill>
                  <a:srgbClr val="C00000"/>
                </a:solidFill>
                <a:latin typeface="Times New Roman" charset="0"/>
                <a:ea typeface="Times New Roman" charset="0"/>
                <a:cs typeface="Times New Roman" charset="0"/>
              </a:rPr>
              <a:t>2009</a:t>
            </a:r>
            <a:endParaRPr lang="en-US" b="1" dirty="0">
              <a:solidFill>
                <a:srgbClr val="C00000"/>
              </a:solidFill>
              <a:latin typeface="Times New Roman" charset="0"/>
              <a:ea typeface="Times New Roman" charset="0"/>
              <a:cs typeface="Times New Roman" charset="0"/>
            </a:endParaRPr>
          </a:p>
        </p:txBody>
      </p:sp>
      <p:sp>
        <p:nvSpPr>
          <p:cNvPr id="86" name="Rectangle 85"/>
          <p:cNvSpPr/>
          <p:nvPr/>
        </p:nvSpPr>
        <p:spPr>
          <a:xfrm>
            <a:off x="4724400" y="2124530"/>
            <a:ext cx="4149545" cy="338554"/>
          </a:xfrm>
          <a:prstGeom prst="rect">
            <a:avLst/>
          </a:prstGeom>
        </p:spPr>
        <p:txBody>
          <a:bodyPr wrap="square">
            <a:spAutoFit/>
          </a:bodyPr>
          <a:lstStyle/>
          <a:p>
            <a:r>
              <a:rPr lang="en-US" altLang="zh-CN" sz="1600" b="1" dirty="0" smtClean="0">
                <a:solidFill>
                  <a:srgbClr val="C00000"/>
                </a:solidFill>
                <a:latin typeface="Times New Roman" charset="0"/>
                <a:ea typeface="Times New Roman" charset="0"/>
                <a:cs typeface="Times New Roman" charset="0"/>
              </a:rPr>
              <a:t>Social Influence Analysis</a:t>
            </a:r>
            <a:r>
              <a:rPr lang="zh-CN" altLang="en-US" sz="1600" b="1" dirty="0" smtClean="0">
                <a:solidFill>
                  <a:srgbClr val="C00000"/>
                </a:solidFill>
                <a:latin typeface="Times New Roman" charset="0"/>
                <a:ea typeface="Times New Roman" charset="0"/>
                <a:cs typeface="Times New Roman" charset="0"/>
              </a:rPr>
              <a:t> </a:t>
            </a:r>
            <a:r>
              <a:rPr lang="en-US" altLang="zh-CN" sz="1600" b="1" dirty="0" smtClean="0">
                <a:solidFill>
                  <a:srgbClr val="C00000"/>
                </a:solidFill>
                <a:latin typeface="Times New Roman" charset="0"/>
                <a:ea typeface="Times New Roman" charset="0"/>
                <a:cs typeface="Times New Roman" charset="0"/>
              </a:rPr>
              <a:t>[Tang, Sun]</a:t>
            </a:r>
            <a:endParaRPr lang="en-US" sz="1600" b="1" dirty="0">
              <a:solidFill>
                <a:srgbClr val="C00000"/>
              </a:solidFill>
              <a:latin typeface="Times New Roman" charset="0"/>
              <a:ea typeface="Times New Roman" charset="0"/>
              <a:cs typeface="Times New Roman" charset="0"/>
            </a:endParaRPr>
          </a:p>
        </p:txBody>
      </p:sp>
      <p:sp>
        <p:nvSpPr>
          <p:cNvPr id="87" name="Rectangle 86"/>
          <p:cNvSpPr/>
          <p:nvPr/>
        </p:nvSpPr>
        <p:spPr>
          <a:xfrm>
            <a:off x="4724401" y="3138977"/>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a:t>
            </a:r>
            <a:r>
              <a:rPr lang="en-US" sz="1600" dirty="0" smtClean="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83434459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0600" y="2743200"/>
            <a:ext cx="4724400" cy="289310"/>
          </a:xfrm>
          <a:prstGeom prst="rect">
            <a:avLst/>
          </a:prstGeom>
        </p:spPr>
        <p:txBody>
          <a:bodyPr wrap="square">
            <a:spAutoFit/>
          </a:bodyPr>
          <a:lstStyle/>
          <a:p>
            <a:pPr>
              <a:lnSpc>
                <a:spcPct val="80000"/>
              </a:lnSpc>
            </a:pPr>
            <a:r>
              <a:rPr lang="en-US" sz="160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4" name="Rectangle 13"/>
          <p:cNvSpPr/>
          <p:nvPr/>
        </p:nvSpPr>
        <p:spPr>
          <a:xfrm>
            <a:off x="4800600" y="3048000"/>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Kempe,Kleinberg,Tardos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0000">
                  <a:srgbClr val="115CB3"/>
                </a:gs>
                <a:gs pos="21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438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3733800" y="2283869"/>
            <a:ext cx="1444752" cy="535531"/>
          </a:xfrm>
          <a:prstGeom prst="rect">
            <a:avLst/>
          </a:prstGeom>
          <a:noFill/>
        </p:spPr>
        <p:txBody>
          <a:bodyPr wrap="square" rtlCol="0">
            <a:spAutoFit/>
          </a:bodyPr>
          <a:lstStyle/>
          <a:p>
            <a:pPr>
              <a:lnSpc>
                <a:spcPct val="80000"/>
              </a:lnSpc>
            </a:pPr>
            <a:r>
              <a:rPr lang="en-US" altLang="zh-CN" dirty="0" smtClean="0">
                <a:solidFill>
                  <a:srgbClr val="C00000"/>
                </a:solidFill>
                <a:latin typeface="Times New Roman" charset="0"/>
                <a:ea typeface="Times New Roman" charset="0"/>
                <a:cs typeface="Times New Roman" charset="0"/>
              </a:rPr>
              <a:t>2009-</a:t>
            </a:r>
          </a:p>
          <a:p>
            <a:pPr>
              <a:lnSpc>
                <a:spcPct val="80000"/>
              </a:lnSpc>
            </a:pPr>
            <a:r>
              <a:rPr lang="en-US" dirty="0" smtClean="0">
                <a:solidFill>
                  <a:srgbClr val="C00000"/>
                </a:solidFill>
                <a:latin typeface="Times New Roman" charset="0"/>
                <a:ea typeface="Times New Roman" charset="0"/>
                <a:cs typeface="Times New Roman" charset="0"/>
              </a:rPr>
              <a:t>2007</a:t>
            </a:r>
            <a:endParaRPr lang="en-US" dirty="0">
              <a:solidFill>
                <a:srgbClr val="C00000"/>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3" name="Rectangle 2"/>
          <p:cNvSpPr/>
          <p:nvPr/>
        </p:nvSpPr>
        <p:spPr>
          <a:xfrm>
            <a:off x="4800600" y="3440668"/>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4800600" y="2209800"/>
            <a:ext cx="4149545" cy="584775"/>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Spread</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of</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Obesity,</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Smoking,</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Happiness</a:t>
            </a:r>
            <a:endParaRPr lang="zh-CN" altLang="en-US" sz="1600" dirty="0" smtClean="0">
              <a:solidFill>
                <a:srgbClr val="C00000"/>
              </a:solidFill>
              <a:latin typeface="Times New Roman" charset="0"/>
              <a:ea typeface="Times New Roman" charset="0"/>
              <a:cs typeface="Times New Roman" charset="0"/>
            </a:endParaRPr>
          </a:p>
          <a:p>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Christakis</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sz="1600" dirty="0" smtClean="0">
                <a:solidFill>
                  <a:srgbClr val="C00000"/>
                </a:solidFill>
                <a:latin typeface="Times New Roman" charset="0"/>
                <a:ea typeface="Times New Roman" charset="0"/>
                <a:cs typeface="Times New Roman" charset="0"/>
              </a:rPr>
              <a:t>Fowler</a:t>
            </a:r>
            <a:r>
              <a:rPr lang="en-US" altLang="zh-CN"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7"/>
          <a:stretch>
            <a:fillRect/>
          </a:stretch>
        </p:blipFill>
        <p:spPr>
          <a:xfrm>
            <a:off x="457200" y="5334000"/>
            <a:ext cx="1371600" cy="610603"/>
          </a:xfrm>
          <a:prstGeom prst="rect">
            <a:avLst/>
          </a:prstGeom>
          <a:ln w="25400">
            <a:solidFill>
              <a:srgbClr val="C00000"/>
            </a:solidFill>
          </a:ln>
        </p:spPr>
      </p:pic>
      <p:pic>
        <p:nvPicPr>
          <p:cNvPr id="63" name="Picture 62"/>
          <p:cNvPicPr>
            <a:picLocks noChangeAspect="1"/>
          </p:cNvPicPr>
          <p:nvPr/>
        </p:nvPicPr>
        <p:blipFill>
          <a:blip r:embed="rId8"/>
          <a:stretch>
            <a:fillRect/>
          </a:stretch>
        </p:blipFill>
        <p:spPr>
          <a:xfrm>
            <a:off x="1295400" y="6096000"/>
            <a:ext cx="1524000" cy="585788"/>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altLang="zh-CN" dirty="0" smtClean="0"/>
              <a:t>Computational</a:t>
            </a:r>
            <a:r>
              <a:rPr lang="zh-CN" altLang="en-US" dirty="0" smtClean="0"/>
              <a:t> </a:t>
            </a:r>
            <a:r>
              <a:rPr lang="en-US" altLang="zh-CN" dirty="0" smtClean="0"/>
              <a:t>Social</a:t>
            </a:r>
            <a:r>
              <a:rPr lang="zh-CN" altLang="en-US" dirty="0" smtClean="0"/>
              <a:t> </a:t>
            </a:r>
            <a:r>
              <a:rPr lang="en-US" altLang="zh-CN" dirty="0" smtClean="0"/>
              <a:t>Science</a:t>
            </a:r>
            <a:endParaRPr lang="en-US" dirty="0"/>
          </a:p>
        </p:txBody>
      </p:sp>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248401" y="1295400"/>
            <a:ext cx="1524000" cy="725714"/>
          </a:xfrm>
          <a:prstGeom prst="rect">
            <a:avLst/>
          </a:prstGeom>
          <a:noFill/>
          <a:ln w="25400">
            <a:solidFill>
              <a:srgbClr val="115CB3"/>
            </a:solidFill>
          </a:ln>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57" name="Picture 56"/>
          <p:cNvPicPr>
            <a:picLocks noChangeAspect="1"/>
          </p:cNvPicPr>
          <p:nvPr/>
        </p:nvPicPr>
        <p:blipFill>
          <a:blip r:embed="rId11"/>
          <a:stretch>
            <a:fillRect/>
          </a:stretch>
        </p:blipFill>
        <p:spPr>
          <a:xfrm>
            <a:off x="533400" y="2667000"/>
            <a:ext cx="914400" cy="960120"/>
          </a:xfrm>
          <a:prstGeom prst="rect">
            <a:avLst/>
          </a:prstGeom>
          <a:ln w="25400">
            <a:solidFill>
              <a:srgbClr val="C00000"/>
            </a:solidFill>
          </a:ln>
        </p:spPr>
      </p:pic>
      <p:pic>
        <p:nvPicPr>
          <p:cNvPr id="66" name="Picture 65"/>
          <p:cNvPicPr>
            <a:picLocks noChangeAspect="1"/>
          </p:cNvPicPr>
          <p:nvPr/>
        </p:nvPicPr>
        <p:blipFill>
          <a:blip r:embed="rId12"/>
          <a:stretch>
            <a:fillRect/>
          </a:stretch>
        </p:blipFill>
        <p:spPr>
          <a:xfrm>
            <a:off x="1752600" y="2286000"/>
            <a:ext cx="990600" cy="645958"/>
          </a:xfrm>
          <a:prstGeom prst="rect">
            <a:avLst/>
          </a:prstGeom>
          <a:ln w="25400">
            <a:solidFill>
              <a:srgbClr val="C00000"/>
            </a:solidFill>
          </a:ln>
        </p:spPr>
      </p:pic>
      <p:sp>
        <p:nvSpPr>
          <p:cNvPr id="65" name="Rectangle 64"/>
          <p:cNvSpPr/>
          <p:nvPr/>
        </p:nvSpPr>
        <p:spPr>
          <a:xfrm>
            <a:off x="4800600" y="4941332"/>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67" name="Rectangle 66"/>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68" name="Rectangle 67"/>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sp>
        <p:nvSpPr>
          <p:cNvPr id="73" name="Oval 72"/>
          <p:cNvSpPr>
            <a:spLocks noChangeAspect="1"/>
          </p:cNvSpPr>
          <p:nvPr/>
        </p:nvSpPr>
        <p:spPr>
          <a:xfrm>
            <a:off x="4495800" y="279754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4" name="Oval 73"/>
          <p:cNvSpPr>
            <a:spLocks noChangeAspect="1"/>
          </p:cNvSpPr>
          <p:nvPr/>
        </p:nvSpPr>
        <p:spPr>
          <a:xfrm>
            <a:off x="4495800" y="314858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5" name="Oval 74"/>
          <p:cNvSpPr>
            <a:spLocks noChangeAspect="1"/>
          </p:cNvSpPr>
          <p:nvPr/>
        </p:nvSpPr>
        <p:spPr>
          <a:xfrm>
            <a:off x="4495800" y="3549819"/>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6" name="Oval 75"/>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77" name="Rectangle 76"/>
          <p:cNvSpPr/>
          <p:nvPr/>
        </p:nvSpPr>
        <p:spPr>
          <a:xfrm>
            <a:off x="533400" y="4201406"/>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78" name="Oval 77"/>
          <p:cNvSpPr>
            <a:spLocks noChangeAspect="1"/>
          </p:cNvSpPr>
          <p:nvPr/>
        </p:nvSpPr>
        <p:spPr>
          <a:xfrm>
            <a:off x="4495800" y="5038626"/>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79" name="Oval 78"/>
          <p:cNvSpPr>
            <a:spLocks noChangeAspect="1"/>
          </p:cNvSpPr>
          <p:nvPr/>
        </p:nvSpPr>
        <p:spPr>
          <a:xfrm>
            <a:off x="4495800" y="2438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80" name="TextBox 79"/>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81" name="TextBox 80"/>
          <p:cNvSpPr txBox="1"/>
          <p:nvPr/>
        </p:nvSpPr>
        <p:spPr>
          <a:xfrm>
            <a:off x="3733799" y="34406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82" name="TextBox 81"/>
          <p:cNvSpPr txBox="1"/>
          <p:nvPr/>
        </p:nvSpPr>
        <p:spPr>
          <a:xfrm>
            <a:off x="3733800" y="2283869"/>
            <a:ext cx="1444752" cy="535531"/>
          </a:xfrm>
          <a:prstGeom prst="rect">
            <a:avLst/>
          </a:prstGeom>
          <a:noFill/>
        </p:spPr>
        <p:txBody>
          <a:bodyPr wrap="square" rtlCol="0">
            <a:spAutoFit/>
          </a:bodyPr>
          <a:lstStyle/>
          <a:p>
            <a:pPr>
              <a:lnSpc>
                <a:spcPct val="80000"/>
              </a:lnSpc>
            </a:pPr>
            <a:r>
              <a:rPr lang="en-US" altLang="zh-CN" dirty="0">
                <a:solidFill>
                  <a:srgbClr val="C00000"/>
                </a:solidFill>
                <a:latin typeface="Times New Roman" charset="0"/>
                <a:ea typeface="Times New Roman" charset="0"/>
                <a:cs typeface="Times New Roman" charset="0"/>
              </a:rPr>
              <a:t>2009-</a:t>
            </a:r>
          </a:p>
          <a:p>
            <a:pPr>
              <a:lnSpc>
                <a:spcPct val="80000"/>
              </a:lnSpc>
            </a:pPr>
            <a:r>
              <a:rPr lang="en-US" dirty="0">
                <a:solidFill>
                  <a:srgbClr val="C00000"/>
                </a:solidFill>
                <a:latin typeface="Times New Roman" charset="0"/>
                <a:ea typeface="Times New Roman" charset="0"/>
                <a:cs typeface="Times New Roman" charset="0"/>
              </a:rPr>
              <a:t>2007</a:t>
            </a:r>
          </a:p>
        </p:txBody>
      </p:sp>
      <p:sp>
        <p:nvSpPr>
          <p:cNvPr id="83" name="Oval 82"/>
          <p:cNvSpPr>
            <a:spLocks noChangeAspect="1"/>
          </p:cNvSpPr>
          <p:nvPr/>
        </p:nvSpPr>
        <p:spPr>
          <a:xfrm>
            <a:off x="4495800" y="429463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84" name="Rectangle 83"/>
          <p:cNvSpPr/>
          <p:nvPr/>
        </p:nvSpPr>
        <p:spPr>
          <a:xfrm>
            <a:off x="533400" y="4495800"/>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85" name="TextBox 84"/>
          <p:cNvSpPr txBox="1"/>
          <p:nvPr/>
        </p:nvSpPr>
        <p:spPr>
          <a:xfrm>
            <a:off x="4727448" y="4499372"/>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86" name="Oval 85"/>
          <p:cNvSpPr>
            <a:spLocks noChangeAspect="1"/>
          </p:cNvSpPr>
          <p:nvPr/>
        </p:nvSpPr>
        <p:spPr>
          <a:xfrm>
            <a:off x="4495800" y="4618244"/>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87" name="Rectangle 86"/>
          <p:cNvSpPr/>
          <p:nvPr/>
        </p:nvSpPr>
        <p:spPr>
          <a:xfrm>
            <a:off x="4800600" y="5203460"/>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88" name="TextBox 87"/>
          <p:cNvSpPr txBox="1"/>
          <p:nvPr/>
        </p:nvSpPr>
        <p:spPr>
          <a:xfrm>
            <a:off x="3730752" y="5203460"/>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89" name="Picture 8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093732"/>
            <a:ext cx="1279943" cy="685800"/>
          </a:xfrm>
          <a:prstGeom prst="rect">
            <a:avLst/>
          </a:prstGeom>
          <a:solidFill>
            <a:schemeClr val="bg1"/>
          </a:solidFill>
          <a:ln w="25400">
            <a:solidFill>
              <a:srgbClr val="C00000"/>
            </a:solidFill>
          </a:ln>
        </p:spPr>
      </p:pic>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91" name="Picture 9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93" name="Oval 92"/>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94" name="TextBox 93"/>
          <p:cNvSpPr txBox="1"/>
          <p:nvPr/>
        </p:nvSpPr>
        <p:spPr>
          <a:xfrm>
            <a:off x="3733800" y="304800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95" name="TextBox 94"/>
          <p:cNvSpPr txBox="1"/>
          <p:nvPr/>
        </p:nvSpPr>
        <p:spPr>
          <a:xfrm>
            <a:off x="3733800" y="2690860"/>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96" name="Oval 95"/>
          <p:cNvSpPr>
            <a:spLocks noChangeAspect="1"/>
          </p:cNvSpPr>
          <p:nvPr/>
        </p:nvSpPr>
        <p:spPr>
          <a:xfrm>
            <a:off x="4495800" y="53223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97" name="TextBox 96"/>
          <p:cNvSpPr txBox="1"/>
          <p:nvPr/>
        </p:nvSpPr>
        <p:spPr>
          <a:xfrm>
            <a:off x="3730752" y="4953000"/>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98" name="Oval 97"/>
          <p:cNvSpPr>
            <a:spLocks noChangeAspect="1"/>
          </p:cNvSpPr>
          <p:nvPr/>
        </p:nvSpPr>
        <p:spPr>
          <a:xfrm>
            <a:off x="4495800" y="57033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99" name="Rectangle 98"/>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100" name="TextBox 99"/>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101" name="Rectangle 100"/>
          <p:cNvSpPr/>
          <p:nvPr/>
        </p:nvSpPr>
        <p:spPr>
          <a:xfrm>
            <a:off x="4800600" y="2209800"/>
            <a:ext cx="4149545" cy="584775"/>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Spread</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of</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Obesity,</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Smoking,</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Happiness</a:t>
            </a:r>
            <a:endParaRPr lang="zh-CN" altLang="en-US" sz="1600" dirty="0" smtClean="0">
              <a:solidFill>
                <a:srgbClr val="C00000"/>
              </a:solidFill>
              <a:latin typeface="Times New Roman" charset="0"/>
              <a:ea typeface="Times New Roman" charset="0"/>
              <a:cs typeface="Times New Roman" charset="0"/>
            </a:endParaRPr>
          </a:p>
          <a:p>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Christakis</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sz="1600" dirty="0" smtClean="0">
                <a:solidFill>
                  <a:srgbClr val="C00000"/>
                </a:solidFill>
                <a:latin typeface="Times New Roman" charset="0"/>
                <a:ea typeface="Times New Roman" charset="0"/>
                <a:cs typeface="Times New Roman" charset="0"/>
              </a:rPr>
              <a:t>Fowler</a:t>
            </a:r>
            <a:r>
              <a:rPr lang="en-US" altLang="zh-CN"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02" name="TextBox 101"/>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103" name="TextBox 102"/>
          <p:cNvSpPr txBox="1"/>
          <p:nvPr/>
        </p:nvSpPr>
        <p:spPr>
          <a:xfrm>
            <a:off x="4724400" y="4191000"/>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104" name="Picture 103"/>
          <p:cNvPicPr>
            <a:picLocks noChangeAspect="1"/>
          </p:cNvPicPr>
          <p:nvPr/>
        </p:nvPicPr>
        <p:blipFill>
          <a:blip r:embed="rId7"/>
          <a:stretch>
            <a:fillRect/>
          </a:stretch>
        </p:blipFill>
        <p:spPr>
          <a:xfrm>
            <a:off x="457200" y="5169932"/>
            <a:ext cx="1371600" cy="610603"/>
          </a:xfrm>
          <a:prstGeom prst="rect">
            <a:avLst/>
          </a:prstGeom>
          <a:ln w="25400">
            <a:solidFill>
              <a:srgbClr val="C00000"/>
            </a:solidFill>
          </a:ln>
        </p:spPr>
      </p:pic>
      <p:pic>
        <p:nvPicPr>
          <p:cNvPr id="105" name="Picture 10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106" name="Picture 105"/>
          <p:cNvPicPr>
            <a:picLocks noChangeAspect="1"/>
          </p:cNvPicPr>
          <p:nvPr/>
        </p:nvPicPr>
        <p:blipFill>
          <a:blip r:embed="rId11"/>
          <a:stretch>
            <a:fillRect/>
          </a:stretch>
        </p:blipFill>
        <p:spPr>
          <a:xfrm>
            <a:off x="533400" y="2667000"/>
            <a:ext cx="914400" cy="960120"/>
          </a:xfrm>
          <a:prstGeom prst="rect">
            <a:avLst/>
          </a:prstGeom>
          <a:ln w="25400">
            <a:solidFill>
              <a:srgbClr val="C00000"/>
            </a:solidFill>
          </a:ln>
        </p:spPr>
      </p:pic>
      <p:pic>
        <p:nvPicPr>
          <p:cNvPr id="107" name="Picture 106"/>
          <p:cNvPicPr>
            <a:picLocks noChangeAspect="1"/>
          </p:cNvPicPr>
          <p:nvPr/>
        </p:nvPicPr>
        <p:blipFill>
          <a:blip r:embed="rId12"/>
          <a:stretch>
            <a:fillRect/>
          </a:stretch>
        </p:blipFill>
        <p:spPr>
          <a:xfrm>
            <a:off x="1752600" y="2286000"/>
            <a:ext cx="990600" cy="645958"/>
          </a:xfrm>
          <a:prstGeom prst="rect">
            <a:avLst/>
          </a:prstGeom>
          <a:ln w="25400">
            <a:solidFill>
              <a:srgbClr val="C00000"/>
            </a:solidFill>
          </a:ln>
        </p:spPr>
      </p:pic>
      <p:sp>
        <p:nvSpPr>
          <p:cNvPr id="108" name="Rectangle 107"/>
          <p:cNvSpPr/>
          <p:nvPr/>
        </p:nvSpPr>
        <p:spPr>
          <a:xfrm>
            <a:off x="76200" y="2209800"/>
            <a:ext cx="9006840" cy="4572000"/>
          </a:xfrm>
          <a:prstGeom prst="rect">
            <a:avLst/>
          </a:prstGeom>
          <a:solidFill>
            <a:schemeClr val="bg1"/>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Stanley Milgram. The small world problem. Psychology Today, 2(1):60–67, 1967. </a:t>
            </a:r>
          </a:p>
        </p:txBody>
      </p:sp>
      <p:sp>
        <p:nvSpPr>
          <p:cNvPr id="109" name="Rectangle 108"/>
          <p:cNvSpPr/>
          <p:nvPr/>
        </p:nvSpPr>
        <p:spPr>
          <a:xfrm>
            <a:off x="228600" y="6172200"/>
            <a:ext cx="8763000" cy="553998"/>
          </a:xfrm>
          <a:prstGeom prst="rect">
            <a:avLst/>
          </a:prstGeom>
        </p:spPr>
        <p:txBody>
          <a:bodyPr wrap="square">
            <a:spAutoFit/>
          </a:bodyPr>
          <a:lstStyle/>
          <a:p>
            <a:pPr marL="342900" indent="-342900">
              <a:buFont typeface="+mj-lt"/>
              <a:buAutoNum type="arabicPeriod"/>
            </a:pPr>
            <a:r>
              <a:rPr lang="en-US" sz="1600" b="1" dirty="0" smtClean="0">
                <a:solidFill>
                  <a:srgbClr val="115CB3"/>
                </a:solidFill>
                <a:latin typeface="Times New Roman" charset="0"/>
                <a:ea typeface="Times New Roman" charset="0"/>
                <a:cs typeface="Times New Roman" charset="0"/>
              </a:rPr>
              <a:t>David </a:t>
            </a:r>
            <a:r>
              <a:rPr lang="en-US" sz="1600" b="1" dirty="0" err="1" smtClean="0">
                <a:solidFill>
                  <a:srgbClr val="115CB3"/>
                </a:solidFill>
                <a:latin typeface="Times New Roman" charset="0"/>
                <a:ea typeface="Times New Roman" charset="0"/>
                <a:cs typeface="Times New Roman" charset="0"/>
              </a:rPr>
              <a:t>Lazer</a:t>
            </a:r>
            <a:r>
              <a:rPr lang="en-US" sz="1600" b="1" dirty="0" smtClean="0">
                <a:solidFill>
                  <a:srgbClr val="115CB3"/>
                </a:solidFill>
                <a:latin typeface="Times New Roman" charset="0"/>
                <a:ea typeface="Times New Roman" charset="0"/>
                <a:cs typeface="Times New Roman" charset="0"/>
              </a:rPr>
              <a:t> et al. Computational Social Science. </a:t>
            </a:r>
            <a:r>
              <a:rPr lang="en-US" sz="1600" b="1" i="1" dirty="0" smtClean="0">
                <a:solidFill>
                  <a:srgbClr val="115CB3"/>
                </a:solidFill>
                <a:latin typeface="Times New Roman" charset="0"/>
                <a:ea typeface="Times New Roman" charset="0"/>
                <a:cs typeface="Times New Roman" charset="0"/>
              </a:rPr>
              <a:t>Science</a:t>
            </a:r>
            <a:r>
              <a:rPr lang="en-US" sz="1600" b="1" dirty="0" smtClean="0">
                <a:solidFill>
                  <a:srgbClr val="115CB3"/>
                </a:solidFill>
                <a:latin typeface="Times New Roman" charset="0"/>
                <a:ea typeface="Times New Roman" charset="0"/>
                <a:cs typeface="Times New Roman" charset="0"/>
              </a:rPr>
              <a:t> 2009. </a:t>
            </a:r>
            <a:endParaRPr lang="zh-CN" altLang="en-US" sz="1600" b="1" dirty="0" smtClean="0">
              <a:solidFill>
                <a:srgbClr val="115CB3"/>
              </a:solidFill>
              <a:latin typeface="Times New Roman" charset="0"/>
              <a:ea typeface="Times New Roman" charset="0"/>
              <a:cs typeface="Times New Roman" charset="0"/>
            </a:endParaRPr>
          </a:p>
          <a:p>
            <a:pPr marL="342900" indent="-342900">
              <a:buFont typeface="+mj-lt"/>
              <a:buAutoNum type="arabicPeriod"/>
            </a:pPr>
            <a:r>
              <a:rPr lang="en-US" altLang="zh-CN" sz="1400" dirty="0" smtClean="0">
                <a:latin typeface="Times New Roman" charset="0"/>
                <a:ea typeface="Times New Roman" charset="0"/>
                <a:cs typeface="Times New Roman" charset="0"/>
              </a:rPr>
              <a:t>James Giles. Computational Social Science: Making the Links. </a:t>
            </a:r>
            <a:r>
              <a:rPr lang="en-US" altLang="zh-CN" sz="1400" b="1" dirty="0" smtClean="0">
                <a:latin typeface="Times New Roman" charset="0"/>
                <a:ea typeface="Times New Roman" charset="0"/>
                <a:cs typeface="Times New Roman" charset="0"/>
              </a:rPr>
              <a:t>Nature</a:t>
            </a:r>
            <a:r>
              <a:rPr lang="en-US" altLang="zh-CN" sz="1400" dirty="0" smtClean="0">
                <a:latin typeface="Times New Roman" charset="0"/>
                <a:ea typeface="Times New Roman" charset="0"/>
                <a:cs typeface="Times New Roman" charset="0"/>
              </a:rPr>
              <a:t> 2012. </a:t>
            </a:r>
            <a:endParaRPr lang="en-US" sz="1400" dirty="0">
              <a:latin typeface="Times New Roman" charset="0"/>
              <a:ea typeface="Times New Roman" charset="0"/>
              <a:cs typeface="Times New Roman" charset="0"/>
            </a:endParaRPr>
          </a:p>
        </p:txBody>
      </p:sp>
      <p:sp>
        <p:nvSpPr>
          <p:cNvPr id="110" name="Rectangle 109"/>
          <p:cNvSpPr/>
          <p:nvPr/>
        </p:nvSpPr>
        <p:spPr>
          <a:xfrm>
            <a:off x="304800" y="2362200"/>
            <a:ext cx="8686800" cy="769441"/>
          </a:xfrm>
          <a:prstGeom prst="rect">
            <a:avLst/>
          </a:prstGeom>
        </p:spPr>
        <p:txBody>
          <a:bodyPr wrap="square">
            <a:spAutoFit/>
          </a:bodyPr>
          <a:lstStyle/>
          <a:p>
            <a:r>
              <a:rPr lang="en-US" sz="2200" dirty="0" smtClean="0">
                <a:solidFill>
                  <a:srgbClr val="333333"/>
                </a:solidFill>
                <a:latin typeface="Times New Roman" charset="0"/>
                <a:ea typeface="Times New Roman" charset="0"/>
                <a:cs typeface="Times New Roman" charset="0"/>
              </a:rPr>
              <a:t>“A </a:t>
            </a:r>
            <a:r>
              <a:rPr lang="en-US" sz="2200" dirty="0">
                <a:solidFill>
                  <a:srgbClr val="333333"/>
                </a:solidFill>
                <a:latin typeface="Times New Roman" charset="0"/>
                <a:ea typeface="Times New Roman" charset="0"/>
                <a:cs typeface="Times New Roman" charset="0"/>
              </a:rPr>
              <a:t>field is emerging that leverages the capacity to collect and analyze </a:t>
            </a:r>
            <a:r>
              <a:rPr lang="en-US" sz="2200" b="1" dirty="0">
                <a:solidFill>
                  <a:srgbClr val="333333"/>
                </a:solidFill>
                <a:latin typeface="Times New Roman" charset="0"/>
                <a:ea typeface="Times New Roman" charset="0"/>
                <a:cs typeface="Times New Roman" charset="0"/>
              </a:rPr>
              <a:t>data at a scale </a:t>
            </a:r>
            <a:r>
              <a:rPr lang="en-US" sz="2200" dirty="0">
                <a:solidFill>
                  <a:srgbClr val="333333"/>
                </a:solidFill>
                <a:latin typeface="Times New Roman" charset="0"/>
                <a:ea typeface="Times New Roman" charset="0"/>
                <a:cs typeface="Times New Roman" charset="0"/>
              </a:rPr>
              <a:t>that may reveal patterns of individual and group behaviors</a:t>
            </a:r>
            <a:r>
              <a:rPr lang="en-US" sz="2200" dirty="0" smtClean="0">
                <a:solidFill>
                  <a:srgbClr val="333333"/>
                </a:solidFill>
                <a:latin typeface="Times New Roman" charset="0"/>
                <a:ea typeface="Times New Roman" charset="0"/>
                <a:cs typeface="Times New Roman" charset="0"/>
              </a:rPr>
              <a:t>.”</a:t>
            </a:r>
            <a:endParaRPr lang="en-US" sz="2200" dirty="0">
              <a:latin typeface="Times New Roman" charset="0"/>
              <a:ea typeface="Times New Roman" charset="0"/>
              <a:cs typeface="Times New Roman" charset="0"/>
            </a:endParaRPr>
          </a:p>
        </p:txBody>
      </p:sp>
      <p:sp>
        <p:nvSpPr>
          <p:cNvPr id="111" name="TextBox 110"/>
          <p:cNvSpPr txBox="1"/>
          <p:nvPr/>
        </p:nvSpPr>
        <p:spPr>
          <a:xfrm>
            <a:off x="381000" y="3200400"/>
            <a:ext cx="8458200" cy="923330"/>
          </a:xfrm>
          <a:prstGeom prst="rect">
            <a:avLst/>
          </a:prstGeom>
          <a:noFill/>
        </p:spPr>
        <p:txBody>
          <a:bodyPr wrap="square" rtlCol="0">
            <a:spAutoFit/>
          </a:bodyPr>
          <a:lstStyle/>
          <a:p>
            <a:r>
              <a:rPr lang="en-US" i="1" dirty="0" smtClean="0">
                <a:latin typeface="Times New Roman" charset="0"/>
                <a:ea typeface="Times New Roman" charset="0"/>
                <a:cs typeface="Times New Roman" charset="0"/>
              </a:rPr>
              <a:t>David </a:t>
            </a:r>
            <a:r>
              <a:rPr lang="en-US" i="1" dirty="0" err="1" smtClean="0">
                <a:latin typeface="Times New Roman" charset="0"/>
                <a:ea typeface="Times New Roman" charset="0"/>
                <a:cs typeface="Times New Roman" charset="0"/>
              </a:rPr>
              <a:t>Lazer</a:t>
            </a:r>
            <a:r>
              <a:rPr lang="en-US" i="1" dirty="0" smtClean="0">
                <a:latin typeface="Times New Roman" charset="0"/>
                <a:ea typeface="Times New Roman" charset="0"/>
                <a:cs typeface="Times New Roman" charset="0"/>
              </a:rPr>
              <a:t>, Alex </a:t>
            </a:r>
            <a:r>
              <a:rPr lang="en-US" i="1" dirty="0" err="1" smtClean="0">
                <a:latin typeface="Times New Roman" charset="0"/>
                <a:ea typeface="Times New Roman" charset="0"/>
                <a:cs typeface="Times New Roman" charset="0"/>
              </a:rPr>
              <a:t>Pentland</a:t>
            </a:r>
            <a:r>
              <a:rPr lang="en-US" i="1" dirty="0" smtClean="0">
                <a:latin typeface="Times New Roman" charset="0"/>
                <a:ea typeface="Times New Roman" charset="0"/>
                <a:cs typeface="Times New Roman" charset="0"/>
              </a:rPr>
              <a:t>, </a:t>
            </a:r>
            <a:r>
              <a:rPr lang="en-US" i="1" dirty="0" err="1" smtClean="0">
                <a:latin typeface="Times New Roman" charset="0"/>
                <a:ea typeface="Times New Roman" charset="0"/>
                <a:cs typeface="Times New Roman" charset="0"/>
              </a:rPr>
              <a:t>Lada</a:t>
            </a:r>
            <a:r>
              <a:rPr lang="en-US" i="1" dirty="0" smtClean="0">
                <a:latin typeface="Times New Roman" charset="0"/>
                <a:ea typeface="Times New Roman" charset="0"/>
                <a:cs typeface="Times New Roman" charset="0"/>
              </a:rPr>
              <a:t> </a:t>
            </a:r>
            <a:r>
              <a:rPr lang="en-US" i="1" dirty="0" err="1" smtClean="0">
                <a:latin typeface="Times New Roman" charset="0"/>
                <a:ea typeface="Times New Roman" charset="0"/>
                <a:cs typeface="Times New Roman" charset="0"/>
              </a:rPr>
              <a:t>Adamic</a:t>
            </a:r>
            <a:r>
              <a:rPr lang="en-US" i="1" dirty="0" smtClean="0">
                <a:latin typeface="Times New Roman" charset="0"/>
                <a:ea typeface="Times New Roman" charset="0"/>
                <a:cs typeface="Times New Roman" charset="0"/>
              </a:rPr>
              <a:t>, Sinan Aral,</a:t>
            </a:r>
            <a:r>
              <a:rPr lang="en-US" dirty="0">
                <a:latin typeface="Times New Roman" charset="0"/>
                <a:ea typeface="Times New Roman" charset="0"/>
                <a:cs typeface="Times New Roman" charset="0"/>
              </a:rPr>
              <a:t> </a:t>
            </a:r>
            <a:r>
              <a:rPr lang="en-US" i="1" dirty="0" err="1" smtClean="0">
                <a:latin typeface="Times New Roman" charset="0"/>
                <a:ea typeface="Times New Roman" charset="0"/>
                <a:cs typeface="Times New Roman" charset="0"/>
              </a:rPr>
              <a:t>Alber</a:t>
            </a:r>
            <a:r>
              <a:rPr lang="en-US" i="1" dirty="0" smtClean="0">
                <a:latin typeface="Times New Roman" charset="0"/>
                <a:ea typeface="Times New Roman" charset="0"/>
                <a:cs typeface="Times New Roman" charset="0"/>
              </a:rPr>
              <a:t>-Laszlo </a:t>
            </a:r>
            <a:r>
              <a:rPr lang="en-US" i="1" dirty="0" err="1" smtClean="0">
                <a:latin typeface="Times New Roman" charset="0"/>
                <a:ea typeface="Times New Roman" charset="0"/>
                <a:cs typeface="Times New Roman" charset="0"/>
              </a:rPr>
              <a:t>Barabasi</a:t>
            </a:r>
            <a:r>
              <a:rPr lang="en-US" i="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et al. from </a:t>
            </a:r>
            <a:r>
              <a:rPr lang="en-US" i="1" dirty="0" smtClean="0">
                <a:latin typeface="Times New Roman" charset="0"/>
                <a:ea typeface="Times New Roman" charset="0"/>
                <a:cs typeface="Times New Roman" charset="0"/>
              </a:rPr>
              <a:t>Departments of Sociology, Computer Science, Physics, Business, Government</a:t>
            </a:r>
            <a:r>
              <a:rPr lang="en-US" dirty="0" smtClean="0">
                <a:latin typeface="Times New Roman" charset="0"/>
                <a:ea typeface="Times New Roman" charset="0"/>
                <a:cs typeface="Times New Roman" charset="0"/>
              </a:rPr>
              <a:t>, etc. at </a:t>
            </a:r>
            <a:r>
              <a:rPr lang="en-US" i="1" dirty="0" smtClean="0">
                <a:latin typeface="Times New Roman" charset="0"/>
                <a:ea typeface="Times New Roman" charset="0"/>
                <a:cs typeface="Times New Roman" charset="0"/>
              </a:rPr>
              <a:t>Harvard, MIT, Northeastern, Northwestern, Columbia, Cornell, etc. </a:t>
            </a:r>
          </a:p>
        </p:txBody>
      </p:sp>
      <p:sp>
        <p:nvSpPr>
          <p:cNvPr id="112" name="Oval 111"/>
          <p:cNvSpPr/>
          <p:nvPr/>
        </p:nvSpPr>
        <p:spPr>
          <a:xfrm>
            <a:off x="609600" y="4419600"/>
            <a:ext cx="4724400" cy="1371600"/>
          </a:xfrm>
          <a:prstGeom prst="ellipse">
            <a:avLst/>
          </a:prstGeom>
          <a:solidFill>
            <a:srgbClr val="00B0F0"/>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Times New Roman" charset="0"/>
                <a:ea typeface="Times New Roman" charset="0"/>
                <a:cs typeface="Times New Roman" charset="0"/>
              </a:rPr>
              <a:t>Computational </a:t>
            </a:r>
            <a:r>
              <a:rPr lang="en-US" sz="2000" b="1" dirty="0" smtClean="0">
                <a:solidFill>
                  <a:schemeClr val="bg1"/>
                </a:solidFill>
                <a:latin typeface="Times New Roman" charset="0"/>
                <a:ea typeface="Times New Roman" charset="0"/>
                <a:cs typeface="Times New Roman" charset="0"/>
              </a:rPr>
              <a:t>Models</a:t>
            </a:r>
          </a:p>
          <a:p>
            <a:r>
              <a:rPr lang="en-US" sz="2000" b="1" dirty="0" smtClean="0">
                <a:solidFill>
                  <a:schemeClr val="bg1"/>
                </a:solidFill>
                <a:latin typeface="Times New Roman" charset="0"/>
                <a:ea typeface="Times New Roman" charset="0"/>
                <a:cs typeface="Times New Roman" charset="0"/>
              </a:rPr>
              <a:t>Big </a:t>
            </a:r>
            <a:r>
              <a:rPr lang="en-US" sz="2000" b="1" dirty="0">
                <a:solidFill>
                  <a:schemeClr val="bg1"/>
                </a:solidFill>
                <a:latin typeface="Times New Roman" charset="0"/>
                <a:ea typeface="Times New Roman" charset="0"/>
                <a:cs typeface="Times New Roman" charset="0"/>
              </a:rPr>
              <a:t>Data Algorithms</a:t>
            </a:r>
          </a:p>
        </p:txBody>
      </p:sp>
      <p:sp>
        <p:nvSpPr>
          <p:cNvPr id="113" name="Oval 112"/>
          <p:cNvSpPr/>
          <p:nvPr/>
        </p:nvSpPr>
        <p:spPr>
          <a:xfrm>
            <a:off x="4038600" y="4407932"/>
            <a:ext cx="4724400" cy="1371600"/>
          </a:xfrm>
          <a:prstGeom prst="ellipse">
            <a:avLst/>
          </a:prstGeom>
          <a:solidFill>
            <a:srgbClr val="00B0F0"/>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smtClean="0">
                <a:solidFill>
                  <a:schemeClr val="bg1"/>
                </a:solidFill>
                <a:latin typeface="Times New Roman" charset="0"/>
                <a:ea typeface="Times New Roman" charset="0"/>
                <a:cs typeface="Times New Roman" charset="0"/>
              </a:rPr>
              <a:t>Sociology, Physics, </a:t>
            </a:r>
            <a:r>
              <a:rPr lang="zh-CN" altLang="en-US" sz="2000" b="1" dirty="0" smtClean="0">
                <a:solidFill>
                  <a:schemeClr val="bg1"/>
                </a:solidFill>
                <a:latin typeface="Times New Roman" charset="0"/>
                <a:ea typeface="Times New Roman" charset="0"/>
                <a:cs typeface="Times New Roman" charset="0"/>
              </a:rPr>
              <a:t> </a:t>
            </a:r>
            <a:r>
              <a:rPr lang="en-US" altLang="zh-CN" sz="2000" b="1" dirty="0" smtClean="0">
                <a:solidFill>
                  <a:schemeClr val="bg1"/>
                </a:solidFill>
                <a:latin typeface="Times New Roman" charset="0"/>
                <a:ea typeface="Times New Roman" charset="0"/>
                <a:cs typeface="Times New Roman" charset="0"/>
              </a:rPr>
              <a:t>Psychology,</a:t>
            </a:r>
            <a:r>
              <a:rPr lang="zh-CN" altLang="en-US" sz="2000" b="1" dirty="0" smtClean="0">
                <a:solidFill>
                  <a:schemeClr val="bg1"/>
                </a:solidFill>
                <a:latin typeface="Times New Roman" charset="0"/>
                <a:ea typeface="Times New Roman" charset="0"/>
                <a:cs typeface="Times New Roman" charset="0"/>
              </a:rPr>
              <a:t> </a:t>
            </a:r>
            <a:r>
              <a:rPr lang="en-US" altLang="zh-CN" sz="2000" b="1" dirty="0" smtClean="0">
                <a:solidFill>
                  <a:schemeClr val="bg1"/>
                </a:solidFill>
                <a:latin typeface="Times New Roman" charset="0"/>
                <a:ea typeface="Times New Roman" charset="0"/>
                <a:cs typeface="Times New Roman" charset="0"/>
              </a:rPr>
              <a:t>Business,</a:t>
            </a:r>
            <a:r>
              <a:rPr lang="zh-CN" altLang="en-US" sz="2000" b="1" dirty="0" smtClean="0">
                <a:solidFill>
                  <a:schemeClr val="bg1"/>
                </a:solidFill>
                <a:latin typeface="Times New Roman" charset="0"/>
                <a:ea typeface="Times New Roman" charset="0"/>
                <a:cs typeface="Times New Roman" charset="0"/>
              </a:rPr>
              <a:t> </a:t>
            </a:r>
            <a:r>
              <a:rPr lang="en-US" altLang="zh-CN" sz="2000" b="1" dirty="0" smtClean="0">
                <a:solidFill>
                  <a:schemeClr val="bg1"/>
                </a:solidFill>
                <a:latin typeface="Times New Roman" charset="0"/>
                <a:ea typeface="Times New Roman" charset="0"/>
                <a:cs typeface="Times New Roman" charset="0"/>
              </a:rPr>
              <a:t>Management,</a:t>
            </a:r>
            <a:r>
              <a:rPr lang="zh-CN" altLang="en-US" sz="2000" b="1" dirty="0" smtClean="0">
                <a:solidFill>
                  <a:schemeClr val="bg1"/>
                </a:solidFill>
                <a:latin typeface="Times New Roman" charset="0"/>
                <a:ea typeface="Times New Roman" charset="0"/>
                <a:cs typeface="Times New Roman" charset="0"/>
              </a:rPr>
              <a:t> </a:t>
            </a:r>
            <a:r>
              <a:rPr lang="en-US" altLang="zh-CN" sz="2000" b="1" dirty="0" smtClean="0">
                <a:solidFill>
                  <a:schemeClr val="bg1"/>
                </a:solidFill>
                <a:latin typeface="Times New Roman" charset="0"/>
                <a:ea typeface="Times New Roman" charset="0"/>
                <a:cs typeface="Times New Roman" charset="0"/>
              </a:rPr>
              <a:t>et</a:t>
            </a:r>
            <a:r>
              <a:rPr lang="zh-CN" altLang="en-US" sz="2000" b="1" dirty="0" smtClean="0">
                <a:solidFill>
                  <a:schemeClr val="bg1"/>
                </a:solidFill>
                <a:latin typeface="Times New Roman" charset="0"/>
                <a:ea typeface="Times New Roman" charset="0"/>
                <a:cs typeface="Times New Roman" charset="0"/>
              </a:rPr>
              <a:t> </a:t>
            </a:r>
            <a:r>
              <a:rPr lang="en-US" altLang="zh-CN" sz="2000" b="1" dirty="0" smtClean="0">
                <a:solidFill>
                  <a:schemeClr val="bg1"/>
                </a:solidFill>
                <a:latin typeface="Times New Roman" charset="0"/>
                <a:ea typeface="Times New Roman" charset="0"/>
                <a:cs typeface="Times New Roman" charset="0"/>
              </a:rPr>
              <a:t>al.</a:t>
            </a:r>
            <a:endParaRPr lang="en-US" sz="2000" b="1" dirty="0">
              <a:solidFill>
                <a:schemeClr val="bg1"/>
              </a:solidFill>
              <a:latin typeface="Times New Roman" charset="0"/>
              <a:ea typeface="Times New Roman" charset="0"/>
              <a:cs typeface="Times New Roman" charset="0"/>
            </a:endParaRPr>
          </a:p>
        </p:txBody>
      </p:sp>
      <p:sp>
        <p:nvSpPr>
          <p:cNvPr id="114" name="Oval 113"/>
          <p:cNvSpPr/>
          <p:nvPr/>
        </p:nvSpPr>
        <p:spPr>
          <a:xfrm>
            <a:off x="609600" y="4419600"/>
            <a:ext cx="4724400" cy="1371600"/>
          </a:xfrm>
          <a:prstGeom prst="ellipse">
            <a:avLst/>
          </a:prstGeom>
          <a:no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rgbClr val="115CB3"/>
              </a:solidFill>
              <a:latin typeface="Times New Roman" charset="0"/>
              <a:ea typeface="Times New Roman" charset="0"/>
              <a:cs typeface="Times New Roman" charset="0"/>
            </a:endParaRPr>
          </a:p>
        </p:txBody>
      </p:sp>
      <p:sp>
        <p:nvSpPr>
          <p:cNvPr id="115" name="TextBox 114"/>
          <p:cNvSpPr txBox="1"/>
          <p:nvPr/>
        </p:nvSpPr>
        <p:spPr>
          <a:xfrm rot="20268653">
            <a:off x="3733172" y="4869489"/>
            <a:ext cx="2057400" cy="400110"/>
          </a:xfrm>
          <a:prstGeom prst="rect">
            <a:avLst/>
          </a:prstGeom>
          <a:solidFill>
            <a:schemeClr val="accent3">
              <a:lumMod val="95000"/>
            </a:schemeClr>
          </a:solidFill>
          <a:ln w="22225" cmpd="thickThin">
            <a:solidFill>
              <a:srgbClr val="C00000"/>
            </a:solidFill>
          </a:ln>
        </p:spPr>
        <p:txBody>
          <a:bodyPr wrap="square" rtlCol="0">
            <a:spAutoFit/>
          </a:bodyPr>
          <a:lstStyle/>
          <a:p>
            <a:r>
              <a:rPr lang="en-US" altLang="zh-CN" sz="2000" b="1" dirty="0" smtClean="0">
                <a:solidFill>
                  <a:srgbClr val="C00000"/>
                </a:solidFill>
                <a:latin typeface="Times New Roman" charset="0"/>
                <a:ea typeface="Times New Roman" charset="0"/>
                <a:cs typeface="Times New Roman" charset="0"/>
              </a:rPr>
              <a:t>Interdisciplinary</a:t>
            </a:r>
            <a:r>
              <a:rPr lang="zh-CN" altLang="en-US" sz="2000" b="1" dirty="0" smtClean="0">
                <a:solidFill>
                  <a:srgbClr val="C00000"/>
                </a:solidFill>
                <a:latin typeface="Times New Roman" charset="0"/>
                <a:ea typeface="Times New Roman" charset="0"/>
                <a:cs typeface="Times New Roman" charset="0"/>
              </a:rPr>
              <a:t> </a:t>
            </a:r>
            <a:endParaRPr lang="en-US" sz="2000" b="1"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53723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249"/>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P spid="111" grpId="0"/>
      <p:bldP spid="112" grpId="0" animBg="1"/>
      <p:bldP spid="113" grpId="0" animBg="1"/>
      <p:bldP spid="114" grpId="0" animBg="1"/>
      <p:bldP spid="1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Barabási,Albert</a:t>
            </a:r>
            <a:r>
              <a:rPr lang="en-US" sz="1600" dirty="0" smtClean="0">
                <a:solidFill>
                  <a:srgbClr val="115CB3"/>
                </a:solidFill>
                <a:latin typeface="Times New Roman" charset="0"/>
                <a:ea typeface="Times New Roman" charset="0"/>
                <a:cs typeface="Times New Roman" charset="0"/>
              </a:rPr>
              <a: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0000">
                  <a:srgbClr val="115CB3"/>
                </a:gs>
                <a:gs pos="21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728394"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Hubs &amp; </a:t>
            </a:r>
            <a:r>
              <a:rPr lang="en-US" sz="1600" dirty="0" smtClean="0">
                <a:solidFill>
                  <a:srgbClr val="115CB3"/>
                </a:solidFill>
                <a:latin typeface="Times New Roman" charset="0"/>
                <a:ea typeface="Times New Roman" charset="0"/>
                <a:cs typeface="Times New Roman" charset="0"/>
              </a:rPr>
              <a:t>Authorities [Kleinberg]</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7"/>
          <a:stretch>
            <a:fillRect/>
          </a:stretch>
        </p:blipFill>
        <p:spPr>
          <a:xfrm>
            <a:off x="457200" y="5334000"/>
            <a:ext cx="1371600" cy="610603"/>
          </a:xfrm>
          <a:prstGeom prst="rect">
            <a:avLst/>
          </a:prstGeom>
          <a:ln w="25400">
            <a:solidFill>
              <a:srgbClr val="C00000"/>
            </a:solidFill>
          </a:ln>
        </p:spPr>
      </p:pic>
      <p:pic>
        <p:nvPicPr>
          <p:cNvPr id="63" name="Picture 62"/>
          <p:cNvPicPr>
            <a:picLocks noChangeAspect="1"/>
          </p:cNvPicPr>
          <p:nvPr/>
        </p:nvPicPr>
        <p:blipFill>
          <a:blip r:embed="rId8"/>
          <a:stretch>
            <a:fillRect/>
          </a:stretch>
        </p:blipFill>
        <p:spPr>
          <a:xfrm>
            <a:off x="1295400" y="6096000"/>
            <a:ext cx="1524000" cy="585788"/>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248401" y="1295400"/>
            <a:ext cx="1524000" cy="725714"/>
          </a:xfrm>
          <a:prstGeom prst="rect">
            <a:avLst/>
          </a:prstGeom>
          <a:noFill/>
          <a:ln w="25400">
            <a:solidFill>
              <a:srgbClr val="115CB3"/>
            </a:solidFill>
          </a:ln>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57" name="Picture 56"/>
          <p:cNvPicPr>
            <a:picLocks noChangeAspect="1"/>
          </p:cNvPicPr>
          <p:nvPr/>
        </p:nvPicPr>
        <p:blipFill>
          <a:blip r:embed="rId11"/>
          <a:stretch>
            <a:fillRect/>
          </a:stretch>
        </p:blipFill>
        <p:spPr>
          <a:xfrm>
            <a:off x="533400" y="2667000"/>
            <a:ext cx="914400" cy="960120"/>
          </a:xfrm>
          <a:prstGeom prst="rect">
            <a:avLst/>
          </a:prstGeom>
          <a:ln w="25400">
            <a:solidFill>
              <a:srgbClr val="C00000"/>
            </a:solidFill>
          </a:ln>
        </p:spPr>
      </p:pic>
      <p:pic>
        <p:nvPicPr>
          <p:cNvPr id="66" name="Picture 65"/>
          <p:cNvPicPr>
            <a:picLocks noChangeAspect="1"/>
          </p:cNvPicPr>
          <p:nvPr/>
        </p:nvPicPr>
        <p:blipFill>
          <a:blip r:embed="rId12"/>
          <a:stretch>
            <a:fillRect/>
          </a:stretch>
        </p:blipFill>
        <p:spPr>
          <a:xfrm>
            <a:off x="1752600" y="2286000"/>
            <a:ext cx="990600" cy="645958"/>
          </a:xfrm>
          <a:prstGeom prst="rect">
            <a:avLst/>
          </a:prstGeom>
          <a:ln w="25400">
            <a:solidFill>
              <a:srgbClr val="C00000"/>
            </a:solidFill>
          </a:ln>
        </p:spPr>
      </p:pic>
      <p:sp>
        <p:nvSpPr>
          <p:cNvPr id="65" name="Rectangle 64"/>
          <p:cNvSpPr/>
          <p:nvPr/>
        </p:nvSpPr>
        <p:spPr>
          <a:xfrm>
            <a:off x="4724401" y="2834177"/>
            <a:ext cx="4724400" cy="289310"/>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67" name="Oval 66"/>
          <p:cNvSpPr>
            <a:spLocks noChangeAspect="1"/>
          </p:cNvSpPr>
          <p:nvPr/>
        </p:nvSpPr>
        <p:spPr>
          <a:xfrm>
            <a:off x="4495800" y="28862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68" name="Oval 67"/>
          <p:cNvSpPr>
            <a:spLocks noChangeAspect="1"/>
          </p:cNvSpPr>
          <p:nvPr/>
        </p:nvSpPr>
        <p:spPr>
          <a:xfrm>
            <a:off x="4495800" y="331265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3" name="Oval 72"/>
          <p:cNvSpPr>
            <a:spLocks noChangeAspect="1"/>
          </p:cNvSpPr>
          <p:nvPr/>
        </p:nvSpPr>
        <p:spPr>
          <a:xfrm>
            <a:off x="4495800" y="36576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74" name="Oval 73"/>
          <p:cNvSpPr>
            <a:spLocks noChangeAspect="1"/>
          </p:cNvSpPr>
          <p:nvPr/>
        </p:nvSpPr>
        <p:spPr>
          <a:xfrm>
            <a:off x="4495800" y="2540358"/>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5" name="TextBox 74"/>
          <p:cNvSpPr txBox="1"/>
          <p:nvPr/>
        </p:nvSpPr>
        <p:spPr>
          <a:xfrm>
            <a:off x="3733799" y="3556716"/>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76" name="TextBox 75"/>
          <p:cNvSpPr txBox="1"/>
          <p:nvPr/>
        </p:nvSpPr>
        <p:spPr>
          <a:xfrm>
            <a:off x="3733800" y="2492589"/>
            <a:ext cx="1444752" cy="313932"/>
          </a:xfrm>
          <a:prstGeom prst="rect">
            <a:avLst/>
          </a:prstGeom>
          <a:noFill/>
        </p:spPr>
        <p:txBody>
          <a:bodyPr wrap="square" rtlCol="0">
            <a:spAutoFit/>
          </a:bodyPr>
          <a:lstStyle/>
          <a:p>
            <a:pPr>
              <a:lnSpc>
                <a:spcPct val="80000"/>
              </a:lnSpc>
            </a:pPr>
            <a:r>
              <a:rPr lang="en-US" dirty="0" smtClean="0">
                <a:solidFill>
                  <a:srgbClr val="C00000"/>
                </a:solidFill>
                <a:latin typeface="Times New Roman" charset="0"/>
                <a:ea typeface="Times New Roman" charset="0"/>
                <a:cs typeface="Times New Roman" charset="0"/>
              </a:rPr>
              <a:t>2007</a:t>
            </a:r>
            <a:endParaRPr lang="en-US" dirty="0">
              <a:solidFill>
                <a:srgbClr val="C00000"/>
              </a:solidFill>
              <a:latin typeface="Times New Roman" charset="0"/>
              <a:ea typeface="Times New Roman" charset="0"/>
              <a:cs typeface="Times New Roman" charset="0"/>
            </a:endParaRPr>
          </a:p>
        </p:txBody>
      </p:sp>
      <p:sp>
        <p:nvSpPr>
          <p:cNvPr id="77" name="Rectangle 76"/>
          <p:cNvSpPr/>
          <p:nvPr/>
        </p:nvSpPr>
        <p:spPr>
          <a:xfrm>
            <a:off x="4724401" y="3547646"/>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78" name="TextBox 77"/>
          <p:cNvSpPr txBox="1"/>
          <p:nvPr/>
        </p:nvSpPr>
        <p:spPr>
          <a:xfrm>
            <a:off x="3733800" y="32120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79" name="TextBox 78"/>
          <p:cNvSpPr txBox="1"/>
          <p:nvPr/>
        </p:nvSpPr>
        <p:spPr>
          <a:xfrm>
            <a:off x="3733800" y="2779552"/>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80" name="Rectangle 79"/>
          <p:cNvSpPr/>
          <p:nvPr/>
        </p:nvSpPr>
        <p:spPr>
          <a:xfrm>
            <a:off x="4724401" y="2455088"/>
            <a:ext cx="4419599"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Spread</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of</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Obesity,</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Happiness</a:t>
            </a:r>
            <a:r>
              <a:rPr lang="zh-CN" altLang="en-US" sz="14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Christakis</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sz="1600" dirty="0" smtClean="0">
                <a:solidFill>
                  <a:srgbClr val="C00000"/>
                </a:solidFill>
                <a:latin typeface="Times New Roman" charset="0"/>
                <a:ea typeface="Times New Roman" charset="0"/>
                <a:cs typeface="Times New Roman" charset="0"/>
              </a:rPr>
              <a:t>Fowler</a:t>
            </a:r>
            <a:r>
              <a:rPr lang="en-US" altLang="zh-CN"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1" name="Oval 80"/>
          <p:cNvSpPr>
            <a:spLocks noChangeAspect="1"/>
          </p:cNvSpPr>
          <p:nvPr/>
        </p:nvSpPr>
        <p:spPr>
          <a:xfrm>
            <a:off x="4495800" y="22098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82" name="TextBox 81"/>
          <p:cNvSpPr txBox="1"/>
          <p:nvPr/>
        </p:nvSpPr>
        <p:spPr>
          <a:xfrm>
            <a:off x="3730752" y="2156406"/>
            <a:ext cx="1444752" cy="313932"/>
          </a:xfrm>
          <a:prstGeom prst="rect">
            <a:avLst/>
          </a:prstGeom>
          <a:noFill/>
        </p:spPr>
        <p:txBody>
          <a:bodyPr wrap="square" rtlCol="0">
            <a:spAutoFit/>
          </a:bodyPr>
          <a:lstStyle/>
          <a:p>
            <a:pPr>
              <a:lnSpc>
                <a:spcPct val="80000"/>
              </a:lnSpc>
            </a:pPr>
            <a:r>
              <a:rPr lang="en-US" dirty="0" smtClean="0">
                <a:solidFill>
                  <a:srgbClr val="C00000"/>
                </a:solidFill>
                <a:latin typeface="Times New Roman" charset="0"/>
                <a:ea typeface="Times New Roman" charset="0"/>
                <a:cs typeface="Times New Roman" charset="0"/>
              </a:rPr>
              <a:t>2009</a:t>
            </a:r>
            <a:endParaRPr lang="en-US" dirty="0">
              <a:solidFill>
                <a:srgbClr val="C00000"/>
              </a:solidFill>
              <a:latin typeface="Times New Roman" charset="0"/>
              <a:ea typeface="Times New Roman" charset="0"/>
              <a:cs typeface="Times New Roman" charset="0"/>
            </a:endParaRPr>
          </a:p>
        </p:txBody>
      </p:sp>
      <p:sp>
        <p:nvSpPr>
          <p:cNvPr id="83" name="Rectangle 82"/>
          <p:cNvSpPr/>
          <p:nvPr/>
        </p:nvSpPr>
        <p:spPr>
          <a:xfrm>
            <a:off x="4724400" y="2124530"/>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Social Influence Analysis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[Tang, Sun]</a:t>
            </a:r>
            <a:endParaRPr lang="en-US" sz="1600" dirty="0">
              <a:solidFill>
                <a:srgbClr val="C00000"/>
              </a:solidFill>
              <a:latin typeface="Times New Roman" charset="0"/>
              <a:ea typeface="Times New Roman" charset="0"/>
              <a:cs typeface="Times New Roman" charset="0"/>
            </a:endParaRPr>
          </a:p>
        </p:txBody>
      </p:sp>
      <p:sp>
        <p:nvSpPr>
          <p:cNvPr id="84" name="Rectangle 83"/>
          <p:cNvSpPr/>
          <p:nvPr/>
        </p:nvSpPr>
        <p:spPr>
          <a:xfrm>
            <a:off x="4724401" y="3138977"/>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a:t>
            </a:r>
            <a:r>
              <a:rPr lang="en-US" sz="1600" dirty="0" smtClean="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84125090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2"/>
          <p:cNvSpPr/>
          <p:nvPr/>
        </p:nvSpPr>
        <p:spPr>
          <a:xfrm>
            <a:off x="0" y="6435969"/>
            <a:ext cx="9144000" cy="42203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 name="标题 1"/>
          <p:cNvSpPr>
            <a:spLocks noGrp="1"/>
          </p:cNvSpPr>
          <p:nvPr>
            <p:ph type="title"/>
          </p:nvPr>
        </p:nvSpPr>
        <p:spPr/>
        <p:txBody>
          <a:bodyPr/>
          <a:lstStyle/>
          <a:p>
            <a:r>
              <a:rPr kumimoji="1" lang="en-US" altLang="zh-CN" dirty="0" smtClean="0"/>
              <a:t>Roadmap</a:t>
            </a:r>
            <a:endParaRPr kumimoji="1" lang="zh-CN" altLang="en-US" dirty="0"/>
          </a:p>
        </p:txBody>
      </p:sp>
      <p:pic>
        <p:nvPicPr>
          <p:cNvPr id="4" name="图片 5" descr="Misc-Buddy-Blue-icon.png"/>
          <p:cNvPicPr>
            <a:picLocks noChangeAspect="1"/>
          </p:cNvPicPr>
          <p:nvPr/>
        </p:nvPicPr>
        <p:blipFill>
          <a:blip r:embed="rId2" cstate="print"/>
          <a:stretch>
            <a:fillRect/>
          </a:stretch>
        </p:blipFill>
        <p:spPr>
          <a:xfrm>
            <a:off x="2331998" y="2699502"/>
            <a:ext cx="458637" cy="496857"/>
          </a:xfrm>
          <a:prstGeom prst="rect">
            <a:avLst/>
          </a:prstGeom>
        </p:spPr>
      </p:pic>
      <p:sp>
        <p:nvSpPr>
          <p:cNvPr id="5" name="右箭头 16"/>
          <p:cNvSpPr/>
          <p:nvPr/>
        </p:nvSpPr>
        <p:spPr>
          <a:xfrm>
            <a:off x="3275856" y="2726055"/>
            <a:ext cx="664689" cy="332526"/>
          </a:xfrm>
          <a:prstGeom prst="rightArrow">
            <a:avLst/>
          </a:prstGeom>
          <a:solidFill>
            <a:srgbClr val="FFCC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16"/>
          <p:cNvSpPr/>
          <p:nvPr/>
        </p:nvSpPr>
        <p:spPr>
          <a:xfrm>
            <a:off x="5735206" y="2726055"/>
            <a:ext cx="664689" cy="332526"/>
          </a:xfrm>
          <a:prstGeom prst="rightArrow">
            <a:avLst/>
          </a:prstGeom>
          <a:solidFill>
            <a:srgbClr val="FFCC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Group 10"/>
          <p:cNvGrpSpPr/>
          <p:nvPr/>
        </p:nvGrpSpPr>
        <p:grpSpPr>
          <a:xfrm>
            <a:off x="6366661" y="1866981"/>
            <a:ext cx="1980938" cy="1667262"/>
            <a:chOff x="6825208" y="1796818"/>
            <a:chExt cx="2556284" cy="2250251"/>
          </a:xfrm>
        </p:grpSpPr>
        <p:pic>
          <p:nvPicPr>
            <p:cNvPr id="14" name="图片 13" descr="Misc-Buddy-Blue-icon.png"/>
            <p:cNvPicPr>
              <a:picLocks noChangeAspect="1"/>
            </p:cNvPicPr>
            <p:nvPr/>
          </p:nvPicPr>
          <p:blipFill>
            <a:blip r:embed="rId2" cstate="print"/>
            <a:stretch>
              <a:fillRect/>
            </a:stretch>
          </p:blipFill>
          <p:spPr>
            <a:xfrm>
              <a:off x="7689304" y="2564904"/>
              <a:ext cx="654632" cy="709185"/>
            </a:xfrm>
            <a:prstGeom prst="rect">
              <a:avLst/>
            </a:prstGeom>
          </p:spPr>
        </p:pic>
        <p:pic>
          <p:nvPicPr>
            <p:cNvPr id="15" name="图片 14" descr="Misc-Buddy-Blue-icon.png"/>
            <p:cNvPicPr>
              <a:picLocks noChangeAspect="1"/>
            </p:cNvPicPr>
            <p:nvPr/>
          </p:nvPicPr>
          <p:blipFill>
            <a:blip r:embed="rId2" cstate="print"/>
            <a:stretch>
              <a:fillRect/>
            </a:stretch>
          </p:blipFill>
          <p:spPr>
            <a:xfrm>
              <a:off x="7077236" y="1796818"/>
              <a:ext cx="504056" cy="546061"/>
            </a:xfrm>
            <a:prstGeom prst="rect">
              <a:avLst/>
            </a:prstGeom>
          </p:spPr>
        </p:pic>
        <p:pic>
          <p:nvPicPr>
            <p:cNvPr id="16" name="图片 15" descr="Misc-Buddy-Blue-icon.png"/>
            <p:cNvPicPr>
              <a:picLocks noChangeAspect="1"/>
            </p:cNvPicPr>
            <p:nvPr/>
          </p:nvPicPr>
          <p:blipFill>
            <a:blip r:embed="rId2" cstate="print"/>
            <a:stretch>
              <a:fillRect/>
            </a:stretch>
          </p:blipFill>
          <p:spPr>
            <a:xfrm>
              <a:off x="8877436" y="2054847"/>
              <a:ext cx="504056" cy="546061"/>
            </a:xfrm>
            <a:prstGeom prst="rect">
              <a:avLst/>
            </a:prstGeom>
          </p:spPr>
        </p:pic>
        <p:pic>
          <p:nvPicPr>
            <p:cNvPr id="17" name="图片 16" descr="Misc-Buddy-Blue-icon.png"/>
            <p:cNvPicPr>
              <a:picLocks noChangeAspect="1"/>
            </p:cNvPicPr>
            <p:nvPr/>
          </p:nvPicPr>
          <p:blipFill>
            <a:blip r:embed="rId2" cstate="print"/>
            <a:stretch>
              <a:fillRect/>
            </a:stretch>
          </p:blipFill>
          <p:spPr>
            <a:xfrm>
              <a:off x="8841432" y="3062959"/>
              <a:ext cx="504056" cy="546061"/>
            </a:xfrm>
            <a:prstGeom prst="rect">
              <a:avLst/>
            </a:prstGeom>
          </p:spPr>
        </p:pic>
        <p:pic>
          <p:nvPicPr>
            <p:cNvPr id="18" name="图片 17" descr="Misc-Buddy-Blue-icon.png"/>
            <p:cNvPicPr>
              <a:picLocks noChangeAspect="1"/>
            </p:cNvPicPr>
            <p:nvPr/>
          </p:nvPicPr>
          <p:blipFill>
            <a:blip r:embed="rId2" cstate="print"/>
            <a:stretch>
              <a:fillRect/>
            </a:stretch>
          </p:blipFill>
          <p:spPr>
            <a:xfrm>
              <a:off x="7761312" y="3501008"/>
              <a:ext cx="504056" cy="546061"/>
            </a:xfrm>
            <a:prstGeom prst="rect">
              <a:avLst/>
            </a:prstGeom>
          </p:spPr>
        </p:pic>
        <p:pic>
          <p:nvPicPr>
            <p:cNvPr id="19" name="图片 18" descr="Misc-Buddy-Blue-icon.png"/>
            <p:cNvPicPr>
              <a:picLocks noChangeAspect="1"/>
            </p:cNvPicPr>
            <p:nvPr/>
          </p:nvPicPr>
          <p:blipFill>
            <a:blip r:embed="rId2" cstate="print"/>
            <a:stretch>
              <a:fillRect/>
            </a:stretch>
          </p:blipFill>
          <p:spPr>
            <a:xfrm>
              <a:off x="6825208" y="3320988"/>
              <a:ext cx="504056" cy="546061"/>
            </a:xfrm>
            <a:prstGeom prst="rect">
              <a:avLst/>
            </a:prstGeom>
          </p:spPr>
        </p:pic>
        <p:cxnSp>
          <p:nvCxnSpPr>
            <p:cNvPr id="20" name="直接连接符 7"/>
            <p:cNvCxnSpPr/>
            <p:nvPr/>
          </p:nvCxnSpPr>
          <p:spPr>
            <a:xfrm>
              <a:off x="7473280" y="2342879"/>
              <a:ext cx="324036" cy="504056"/>
            </a:xfrm>
            <a:prstGeom prst="line">
              <a:avLst/>
            </a:prstGeom>
            <a:noFill/>
            <a:ln w="19050" cap="flat" cmpd="sng" algn="ctr">
              <a:solidFill>
                <a:schemeClr val="tx1"/>
              </a:solidFill>
              <a:prstDash val="solid"/>
            </a:ln>
            <a:effectLst/>
          </p:spPr>
        </p:cxnSp>
        <p:cxnSp>
          <p:nvCxnSpPr>
            <p:cNvPr id="23" name="直接连接符 7"/>
            <p:cNvCxnSpPr/>
            <p:nvPr/>
          </p:nvCxnSpPr>
          <p:spPr>
            <a:xfrm flipV="1">
              <a:off x="8301372" y="2594908"/>
              <a:ext cx="468052" cy="222024"/>
            </a:xfrm>
            <a:prstGeom prst="line">
              <a:avLst/>
            </a:prstGeom>
            <a:noFill/>
            <a:ln w="19050" cap="flat" cmpd="sng" algn="ctr">
              <a:solidFill>
                <a:schemeClr val="tx1"/>
              </a:solidFill>
              <a:prstDash val="solid"/>
            </a:ln>
            <a:effectLst/>
          </p:spPr>
        </p:cxnSp>
        <p:cxnSp>
          <p:nvCxnSpPr>
            <p:cNvPr id="27" name="直接连接符 7"/>
            <p:cNvCxnSpPr>
              <a:endCxn id="16" idx="1"/>
            </p:cNvCxnSpPr>
            <p:nvPr/>
          </p:nvCxnSpPr>
          <p:spPr>
            <a:xfrm>
              <a:off x="7653300" y="2162859"/>
              <a:ext cx="1224136" cy="165019"/>
            </a:xfrm>
            <a:prstGeom prst="line">
              <a:avLst/>
            </a:prstGeom>
            <a:noFill/>
            <a:ln w="19050" cap="flat" cmpd="sng" algn="ctr">
              <a:solidFill>
                <a:schemeClr val="tx1"/>
              </a:solidFill>
              <a:prstDash val="solid"/>
            </a:ln>
            <a:effectLst/>
          </p:spPr>
        </p:cxnSp>
        <p:cxnSp>
          <p:nvCxnSpPr>
            <p:cNvPr id="31" name="直接连接符 7"/>
            <p:cNvCxnSpPr>
              <a:endCxn id="17" idx="1"/>
            </p:cNvCxnSpPr>
            <p:nvPr/>
          </p:nvCxnSpPr>
          <p:spPr>
            <a:xfrm>
              <a:off x="8301372" y="3206975"/>
              <a:ext cx="540060" cy="129015"/>
            </a:xfrm>
            <a:prstGeom prst="line">
              <a:avLst/>
            </a:prstGeom>
            <a:noFill/>
            <a:ln w="19050" cap="flat" cmpd="sng" algn="ctr">
              <a:solidFill>
                <a:schemeClr val="tx1"/>
              </a:solidFill>
              <a:prstDash val="solid"/>
            </a:ln>
            <a:effectLst/>
          </p:spPr>
        </p:cxnSp>
        <p:cxnSp>
          <p:nvCxnSpPr>
            <p:cNvPr id="34" name="直接连接符 7"/>
            <p:cNvCxnSpPr>
              <a:stCxn id="18" idx="3"/>
            </p:cNvCxnSpPr>
            <p:nvPr/>
          </p:nvCxnSpPr>
          <p:spPr>
            <a:xfrm flipV="1">
              <a:off x="8265368" y="3501008"/>
              <a:ext cx="540060" cy="273031"/>
            </a:xfrm>
            <a:prstGeom prst="line">
              <a:avLst/>
            </a:prstGeom>
            <a:noFill/>
            <a:ln w="19050" cap="flat" cmpd="sng" algn="ctr">
              <a:solidFill>
                <a:schemeClr val="tx1"/>
              </a:solidFill>
              <a:prstDash val="solid"/>
            </a:ln>
            <a:effectLst/>
          </p:spPr>
        </p:cxnSp>
        <p:cxnSp>
          <p:nvCxnSpPr>
            <p:cNvPr id="37" name="直接连接符 7"/>
            <p:cNvCxnSpPr>
              <a:stCxn id="18" idx="0"/>
              <a:endCxn id="14" idx="2"/>
            </p:cNvCxnSpPr>
            <p:nvPr/>
          </p:nvCxnSpPr>
          <p:spPr>
            <a:xfrm flipV="1">
              <a:off x="8013340" y="3274089"/>
              <a:ext cx="3280" cy="226919"/>
            </a:xfrm>
            <a:prstGeom prst="line">
              <a:avLst/>
            </a:prstGeom>
            <a:noFill/>
            <a:ln w="19050" cap="flat" cmpd="sng" algn="ctr">
              <a:solidFill>
                <a:schemeClr val="tx1"/>
              </a:solidFill>
              <a:prstDash val="solid"/>
            </a:ln>
            <a:effectLst/>
          </p:spPr>
        </p:cxnSp>
        <p:cxnSp>
          <p:nvCxnSpPr>
            <p:cNvPr id="39" name="直接连接符 7"/>
            <p:cNvCxnSpPr/>
            <p:nvPr/>
          </p:nvCxnSpPr>
          <p:spPr>
            <a:xfrm flipV="1">
              <a:off x="7257256" y="3248980"/>
              <a:ext cx="468052" cy="252026"/>
            </a:xfrm>
            <a:prstGeom prst="line">
              <a:avLst/>
            </a:prstGeom>
            <a:noFill/>
            <a:ln w="19050" cap="flat" cmpd="sng" algn="ctr">
              <a:solidFill>
                <a:schemeClr val="tx1"/>
              </a:solidFill>
              <a:prstDash val="solid"/>
            </a:ln>
            <a:effectLst/>
          </p:spPr>
        </p:cxnSp>
      </p:grpSp>
      <p:sp>
        <p:nvSpPr>
          <p:cNvPr id="44" name="矩形 43"/>
          <p:cNvSpPr/>
          <p:nvPr/>
        </p:nvSpPr>
        <p:spPr>
          <a:xfrm>
            <a:off x="1772468" y="1401698"/>
            <a:ext cx="1577696" cy="3323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215" dirty="0">
                <a:solidFill>
                  <a:srgbClr val="C00000"/>
                </a:solidFill>
              </a:rPr>
              <a:t>User</a:t>
            </a:r>
            <a:endParaRPr kumimoji="1" lang="zh-CN" altLang="en-US" sz="2215" dirty="0">
              <a:solidFill>
                <a:srgbClr val="C00000"/>
              </a:solidFill>
            </a:endParaRPr>
          </a:p>
        </p:txBody>
      </p:sp>
      <p:sp>
        <p:nvSpPr>
          <p:cNvPr id="45" name="矩形 44"/>
          <p:cNvSpPr/>
          <p:nvPr/>
        </p:nvSpPr>
        <p:spPr>
          <a:xfrm>
            <a:off x="4040249" y="1401698"/>
            <a:ext cx="1577696" cy="3323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215" dirty="0">
                <a:solidFill>
                  <a:srgbClr val="C00000"/>
                </a:solidFill>
              </a:rPr>
              <a:t>Tie</a:t>
            </a:r>
            <a:endParaRPr kumimoji="1" lang="zh-CN" altLang="en-US" sz="2215" dirty="0">
              <a:solidFill>
                <a:srgbClr val="C00000"/>
              </a:solidFill>
            </a:endParaRPr>
          </a:p>
        </p:txBody>
      </p:sp>
      <p:sp>
        <p:nvSpPr>
          <p:cNvPr id="46" name="矩形 45"/>
          <p:cNvSpPr/>
          <p:nvPr/>
        </p:nvSpPr>
        <p:spPr>
          <a:xfrm>
            <a:off x="6233723" y="1401698"/>
            <a:ext cx="2259943" cy="3323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215" dirty="0" smtClean="0">
                <a:solidFill>
                  <a:srgbClr val="C00000"/>
                </a:solidFill>
              </a:rPr>
              <a:t>Structure</a:t>
            </a:r>
            <a:endParaRPr kumimoji="1" lang="zh-CN" altLang="en-US" sz="2215" dirty="0">
              <a:solidFill>
                <a:srgbClr val="C00000"/>
              </a:solidFill>
            </a:endParaRPr>
          </a:p>
        </p:txBody>
      </p:sp>
      <p:grpSp>
        <p:nvGrpSpPr>
          <p:cNvPr id="12" name="Group 11"/>
          <p:cNvGrpSpPr/>
          <p:nvPr/>
        </p:nvGrpSpPr>
        <p:grpSpPr>
          <a:xfrm>
            <a:off x="4106342" y="2498435"/>
            <a:ext cx="1529538" cy="761505"/>
            <a:chOff x="3287643" y="2558903"/>
            <a:chExt cx="2061401" cy="1044116"/>
          </a:xfrm>
        </p:grpSpPr>
        <p:pic>
          <p:nvPicPr>
            <p:cNvPr id="6" name="图片 5" descr="Misc-Buddy-Blue-icon.png"/>
            <p:cNvPicPr>
              <a:picLocks noChangeAspect="1"/>
            </p:cNvPicPr>
            <p:nvPr/>
          </p:nvPicPr>
          <p:blipFill>
            <a:blip r:embed="rId2" cstate="print"/>
            <a:stretch>
              <a:fillRect/>
            </a:stretch>
          </p:blipFill>
          <p:spPr>
            <a:xfrm>
              <a:off x="3287643" y="2666915"/>
              <a:ext cx="654632" cy="709185"/>
            </a:xfrm>
            <a:prstGeom prst="rect">
              <a:avLst/>
            </a:prstGeom>
          </p:spPr>
        </p:pic>
        <p:pic>
          <p:nvPicPr>
            <p:cNvPr id="7" name="图片 6" descr="Misc-Buddy-Blue-icon.png"/>
            <p:cNvPicPr>
              <a:picLocks noChangeAspect="1"/>
            </p:cNvPicPr>
            <p:nvPr/>
          </p:nvPicPr>
          <p:blipFill>
            <a:blip r:embed="rId2" cstate="print"/>
            <a:stretch>
              <a:fillRect/>
            </a:stretch>
          </p:blipFill>
          <p:spPr>
            <a:xfrm>
              <a:off x="4694412" y="2666915"/>
              <a:ext cx="654632" cy="709185"/>
            </a:xfrm>
            <a:prstGeom prst="rect">
              <a:avLst/>
            </a:prstGeom>
          </p:spPr>
        </p:pic>
        <p:cxnSp>
          <p:nvCxnSpPr>
            <p:cNvPr id="9" name="直接连接符 35"/>
            <p:cNvCxnSpPr/>
            <p:nvPr/>
          </p:nvCxnSpPr>
          <p:spPr>
            <a:xfrm flipH="1">
              <a:off x="3938328" y="3098963"/>
              <a:ext cx="844062" cy="0"/>
            </a:xfrm>
            <a:prstGeom prst="line">
              <a:avLst/>
            </a:prstGeom>
            <a:ln w="28575" cmpd="sng">
              <a:solidFill>
                <a:schemeClr val="tx1"/>
              </a:solidFill>
              <a:prstDash val="solid"/>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2" name="矩形 41"/>
            <p:cNvSpPr/>
            <p:nvPr/>
          </p:nvSpPr>
          <p:spPr>
            <a:xfrm>
              <a:off x="3650296" y="2558903"/>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dirty="0">
                  <a:solidFill>
                    <a:schemeClr val="tx1"/>
                  </a:solidFill>
                </a:rPr>
                <a:t>tie</a:t>
              </a:r>
              <a:endParaRPr kumimoji="1" lang="zh-CN" altLang="en-US" sz="1477" dirty="0">
                <a:solidFill>
                  <a:schemeClr val="tx1"/>
                </a:solidFill>
              </a:endParaRPr>
            </a:p>
          </p:txBody>
        </p:sp>
        <p:cxnSp>
          <p:nvCxnSpPr>
            <p:cNvPr id="8" name="曲线连接符 7"/>
            <p:cNvCxnSpPr>
              <a:stCxn id="6" idx="2"/>
              <a:endCxn id="7" idx="2"/>
            </p:cNvCxnSpPr>
            <p:nvPr/>
          </p:nvCxnSpPr>
          <p:spPr>
            <a:xfrm rot="16200000" flipH="1">
              <a:off x="4318343" y="2672715"/>
              <a:ext cx="12700" cy="1406769"/>
            </a:xfrm>
            <a:prstGeom prst="curvedConnector3">
              <a:avLst>
                <a:gd name="adj1" fmla="val 2493110"/>
              </a:avLst>
            </a:prstGeom>
            <a:ln w="38100" cmpd="sng">
              <a:solidFill>
                <a:schemeClr val="bg1">
                  <a:lumMod val="50000"/>
                </a:schemeClr>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35" name="矩形 34"/>
            <p:cNvSpPr/>
            <p:nvPr/>
          </p:nvSpPr>
          <p:spPr>
            <a:xfrm>
              <a:off x="3650296" y="3242979"/>
              <a:ext cx="1332148" cy="3600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477" dirty="0">
                  <a:solidFill>
                    <a:srgbClr val="0000FF"/>
                  </a:solidFill>
                </a:rPr>
                <a:t>Influence</a:t>
              </a:r>
              <a:endParaRPr kumimoji="1" lang="zh-CN" altLang="en-US" sz="1477" dirty="0">
                <a:solidFill>
                  <a:srgbClr val="0000FF"/>
                </a:solidFill>
              </a:endParaRPr>
            </a:p>
          </p:txBody>
        </p:sp>
      </p:grpSp>
      <p:sp>
        <p:nvSpPr>
          <p:cNvPr id="36" name="矩形 35"/>
          <p:cNvSpPr/>
          <p:nvPr/>
        </p:nvSpPr>
        <p:spPr>
          <a:xfrm>
            <a:off x="1713837" y="3667520"/>
            <a:ext cx="1694958" cy="882069"/>
          </a:xfrm>
          <a:prstGeom prst="rect">
            <a:avLst/>
          </a:prstGeom>
          <a:ln>
            <a:solidFill>
              <a:schemeClr val="tx1"/>
            </a:solidFill>
          </a:ln>
        </p:spPr>
        <p:style>
          <a:lnRef idx="1">
            <a:schemeClr val="accent1"/>
          </a:lnRef>
          <a:fillRef idx="1001">
            <a:schemeClr val="lt1"/>
          </a:fillRef>
          <a:effectRef idx="2">
            <a:schemeClr val="accent1"/>
          </a:effectRef>
          <a:fontRef idx="minor">
            <a:schemeClr val="lt1"/>
          </a:fontRef>
        </p:style>
        <p:txBody>
          <a:bodyPr rtlCol="0" anchor="t"/>
          <a:lstStyle/>
          <a:p>
            <a:r>
              <a:rPr kumimoji="1" lang="en-US" altLang="zh-CN" sz="1662" dirty="0">
                <a:solidFill>
                  <a:schemeClr val="tx1"/>
                </a:solidFill>
              </a:rPr>
              <a:t>- User </a:t>
            </a:r>
            <a:r>
              <a:rPr kumimoji="1" lang="en-US" altLang="zh-CN" sz="1662" dirty="0" smtClean="0">
                <a:solidFill>
                  <a:schemeClr val="tx1"/>
                </a:solidFill>
              </a:rPr>
              <a:t>Modeling</a:t>
            </a:r>
            <a:endParaRPr kumimoji="1" lang="en-US" altLang="zh-CN" sz="1662" dirty="0">
              <a:solidFill>
                <a:schemeClr val="tx1"/>
              </a:solidFill>
            </a:endParaRPr>
          </a:p>
          <a:p>
            <a:r>
              <a:rPr kumimoji="1" lang="en-US" altLang="zh-CN" sz="1662" dirty="0">
                <a:solidFill>
                  <a:schemeClr val="tx1"/>
                </a:solidFill>
              </a:rPr>
              <a:t>- Demographics</a:t>
            </a:r>
          </a:p>
          <a:p>
            <a:r>
              <a:rPr kumimoji="1" lang="en-US" altLang="zh-CN" sz="1662" dirty="0">
                <a:solidFill>
                  <a:schemeClr val="tx1"/>
                </a:solidFill>
              </a:rPr>
              <a:t>- Social Role</a:t>
            </a:r>
          </a:p>
        </p:txBody>
      </p:sp>
      <p:cxnSp>
        <p:nvCxnSpPr>
          <p:cNvPr id="47" name="Straight Connector 13"/>
          <p:cNvCxnSpPr/>
          <p:nvPr/>
        </p:nvCxnSpPr>
        <p:spPr>
          <a:xfrm>
            <a:off x="617099" y="4791613"/>
            <a:ext cx="8075974" cy="0"/>
          </a:xfrm>
          <a:prstGeom prst="line">
            <a:avLst/>
          </a:prstGeom>
          <a:ln w="28575" cmpd="sng">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940545" y="3667346"/>
            <a:ext cx="1861130" cy="882244"/>
          </a:xfrm>
          <a:prstGeom prst="rect">
            <a:avLst/>
          </a:prstGeom>
          <a:ln>
            <a:solidFill>
              <a:schemeClr val="tx1"/>
            </a:solidFill>
          </a:ln>
        </p:spPr>
        <p:style>
          <a:lnRef idx="1">
            <a:schemeClr val="accent1"/>
          </a:lnRef>
          <a:fillRef idx="1001">
            <a:schemeClr val="lt1"/>
          </a:fillRef>
          <a:effectRef idx="2">
            <a:schemeClr val="accent1"/>
          </a:effectRef>
          <a:fontRef idx="minor">
            <a:schemeClr val="lt1"/>
          </a:fontRef>
        </p:style>
        <p:txBody>
          <a:bodyPr rtlCol="0" anchor="t"/>
          <a:lstStyle/>
          <a:p>
            <a:r>
              <a:rPr kumimoji="1" lang="en-US" altLang="zh-CN" sz="1662" dirty="0">
                <a:solidFill>
                  <a:schemeClr val="tx1"/>
                </a:solidFill>
              </a:rPr>
              <a:t>- Social Tie/Link</a:t>
            </a:r>
          </a:p>
          <a:p>
            <a:r>
              <a:rPr kumimoji="1" lang="en-US" altLang="zh-CN" sz="1662" dirty="0">
                <a:solidFill>
                  <a:schemeClr val="tx1"/>
                </a:solidFill>
              </a:rPr>
              <a:t>- </a:t>
            </a:r>
            <a:r>
              <a:rPr kumimoji="1" lang="en-US" altLang="zh-CN" sz="1662" dirty="0" err="1">
                <a:solidFill>
                  <a:schemeClr val="tx1"/>
                </a:solidFill>
              </a:rPr>
              <a:t>Homophily</a:t>
            </a:r>
            <a:endParaRPr kumimoji="1" lang="en-US" altLang="zh-CN" sz="1662" dirty="0">
              <a:solidFill>
                <a:schemeClr val="tx1"/>
              </a:solidFill>
            </a:endParaRPr>
          </a:p>
          <a:p>
            <a:r>
              <a:rPr kumimoji="1" lang="en-US" altLang="zh-CN" sz="1662" dirty="0">
                <a:solidFill>
                  <a:schemeClr val="tx1"/>
                </a:solidFill>
              </a:rPr>
              <a:t>- Social Influence</a:t>
            </a:r>
          </a:p>
        </p:txBody>
      </p:sp>
      <p:sp>
        <p:nvSpPr>
          <p:cNvPr id="38" name="矩形 37"/>
          <p:cNvSpPr/>
          <p:nvPr/>
        </p:nvSpPr>
        <p:spPr>
          <a:xfrm>
            <a:off x="6376713" y="3661642"/>
            <a:ext cx="1960833" cy="887947"/>
          </a:xfrm>
          <a:prstGeom prst="rect">
            <a:avLst/>
          </a:prstGeom>
          <a:ln>
            <a:solidFill>
              <a:schemeClr val="tx1"/>
            </a:solidFill>
          </a:ln>
        </p:spPr>
        <p:style>
          <a:lnRef idx="1">
            <a:schemeClr val="accent1"/>
          </a:lnRef>
          <a:fillRef idx="1001">
            <a:schemeClr val="lt1"/>
          </a:fillRef>
          <a:effectRef idx="2">
            <a:schemeClr val="accent1"/>
          </a:effectRef>
          <a:fontRef idx="minor">
            <a:schemeClr val="lt1"/>
          </a:fontRef>
        </p:style>
        <p:txBody>
          <a:bodyPr rtlCol="0" anchor="t"/>
          <a:lstStyle/>
          <a:p>
            <a:r>
              <a:rPr kumimoji="1" lang="en-US" altLang="zh-CN" sz="1662" dirty="0">
                <a:solidFill>
                  <a:schemeClr val="tx1"/>
                </a:solidFill>
              </a:rPr>
              <a:t>- Triad Formation</a:t>
            </a:r>
          </a:p>
          <a:p>
            <a:r>
              <a:rPr kumimoji="1" lang="en-US" altLang="zh-CN" sz="1662" dirty="0">
                <a:solidFill>
                  <a:schemeClr val="tx1"/>
                </a:solidFill>
              </a:rPr>
              <a:t>- Community</a:t>
            </a:r>
          </a:p>
          <a:p>
            <a:r>
              <a:rPr kumimoji="1" lang="en-US" altLang="zh-CN" sz="1662" dirty="0">
                <a:solidFill>
                  <a:srgbClr val="000000"/>
                </a:solidFill>
              </a:rPr>
              <a:t>- Group Behavior</a:t>
            </a:r>
          </a:p>
        </p:txBody>
      </p:sp>
      <p:sp>
        <p:nvSpPr>
          <p:cNvPr id="40" name="Oval 39"/>
          <p:cNvSpPr/>
          <p:nvPr/>
        </p:nvSpPr>
        <p:spPr>
          <a:xfrm>
            <a:off x="3009981" y="5737658"/>
            <a:ext cx="3265445" cy="782148"/>
          </a:xfrm>
          <a:prstGeom prst="ellipse">
            <a:avLst/>
          </a:prstGeom>
          <a:solidFill>
            <a:schemeClr val="accent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US" sz="2400" smtClean="0">
                <a:solidFill>
                  <a:srgbClr val="000090"/>
                </a:solidFill>
              </a:rPr>
              <a:t>BIG Networks</a:t>
            </a:r>
            <a:endParaRPr lang="en-US" sz="2400" dirty="0">
              <a:solidFill>
                <a:srgbClr val="000090"/>
              </a:solidFill>
            </a:endParaRPr>
          </a:p>
        </p:txBody>
      </p:sp>
      <p:sp>
        <p:nvSpPr>
          <p:cNvPr id="41" name="Rectangle 40"/>
          <p:cNvSpPr/>
          <p:nvPr/>
        </p:nvSpPr>
        <p:spPr>
          <a:xfrm>
            <a:off x="1940422" y="4991020"/>
            <a:ext cx="2392881" cy="541506"/>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46" dirty="0">
                <a:solidFill>
                  <a:srgbClr val="800000"/>
                </a:solidFill>
              </a:rPr>
              <a:t>Social Theories</a:t>
            </a:r>
          </a:p>
        </p:txBody>
      </p:sp>
      <p:sp>
        <p:nvSpPr>
          <p:cNvPr id="53" name="Rectangle 52"/>
          <p:cNvSpPr/>
          <p:nvPr/>
        </p:nvSpPr>
        <p:spPr>
          <a:xfrm>
            <a:off x="4904344" y="4991020"/>
            <a:ext cx="2492585" cy="541506"/>
          </a:xfrm>
          <a:prstGeom prst="rect">
            <a:avLst/>
          </a:prstGeom>
          <a:solidFill>
            <a:srgbClr val="FFCCC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46">
                <a:solidFill>
                  <a:srgbClr val="800000"/>
                </a:solidFill>
              </a:rPr>
              <a:t>Graph Theories</a:t>
            </a:r>
            <a:endParaRPr lang="en-US" sz="1846" dirty="0">
              <a:solidFill>
                <a:srgbClr val="800000"/>
              </a:solidFill>
            </a:endParaRPr>
          </a:p>
        </p:txBody>
      </p:sp>
      <p:sp>
        <p:nvSpPr>
          <p:cNvPr id="54" name="Right Arrow 53"/>
          <p:cNvSpPr/>
          <p:nvPr/>
        </p:nvSpPr>
        <p:spPr>
          <a:xfrm rot="16200000">
            <a:off x="4479441" y="4269880"/>
            <a:ext cx="281354"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ight Arrow 55"/>
          <p:cNvSpPr/>
          <p:nvPr/>
        </p:nvSpPr>
        <p:spPr>
          <a:xfrm rot="16200000">
            <a:off x="4479441" y="5034273"/>
            <a:ext cx="281354" cy="1125415"/>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13"/>
          <p:cNvCxnSpPr/>
          <p:nvPr/>
        </p:nvCxnSpPr>
        <p:spPr>
          <a:xfrm flipH="1" flipV="1">
            <a:off x="1433606" y="1169377"/>
            <a:ext cx="7740" cy="3962320"/>
          </a:xfrm>
          <a:prstGeom prst="line">
            <a:avLst/>
          </a:prstGeom>
          <a:ln w="28575" cmpd="sng">
            <a:solidFill>
              <a:schemeClr val="tx1"/>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58" name="矩形 43"/>
          <p:cNvSpPr/>
          <p:nvPr/>
        </p:nvSpPr>
        <p:spPr>
          <a:xfrm>
            <a:off x="218287" y="3993986"/>
            <a:ext cx="1215319" cy="4057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31" dirty="0" err="1">
                <a:solidFill>
                  <a:srgbClr val="C00000"/>
                </a:solidFill>
              </a:rPr>
              <a:t>Big&amp;Big</a:t>
            </a:r>
            <a:endParaRPr kumimoji="1" lang="zh-CN" altLang="en-US" sz="2031" dirty="0">
              <a:solidFill>
                <a:srgbClr val="C00000"/>
              </a:solidFill>
            </a:endParaRPr>
          </a:p>
        </p:txBody>
      </p:sp>
      <p:sp>
        <p:nvSpPr>
          <p:cNvPr id="60" name="矩形 43"/>
          <p:cNvSpPr/>
          <p:nvPr/>
        </p:nvSpPr>
        <p:spPr>
          <a:xfrm>
            <a:off x="218286" y="2764311"/>
            <a:ext cx="1215319" cy="4057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31" dirty="0">
                <a:solidFill>
                  <a:srgbClr val="C00000"/>
                </a:solidFill>
              </a:rPr>
              <a:t>Dynamic</a:t>
            </a:r>
            <a:endParaRPr kumimoji="1" lang="zh-CN" altLang="en-US" sz="2031" dirty="0">
              <a:solidFill>
                <a:srgbClr val="C00000"/>
              </a:solidFill>
            </a:endParaRPr>
          </a:p>
        </p:txBody>
      </p:sp>
      <p:sp>
        <p:nvSpPr>
          <p:cNvPr id="61" name="矩形 43"/>
          <p:cNvSpPr/>
          <p:nvPr/>
        </p:nvSpPr>
        <p:spPr>
          <a:xfrm>
            <a:off x="218286" y="1601105"/>
            <a:ext cx="1215319" cy="4057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31" dirty="0">
                <a:solidFill>
                  <a:srgbClr val="C00000"/>
                </a:solidFill>
              </a:rPr>
              <a:t>Heterogeneous</a:t>
            </a:r>
            <a:endParaRPr kumimoji="1" lang="zh-CN" altLang="en-US" sz="2031" dirty="0">
              <a:solidFill>
                <a:srgbClr val="C00000"/>
              </a:solidFill>
            </a:endParaRPr>
          </a:p>
        </p:txBody>
      </p:sp>
      <p:sp>
        <p:nvSpPr>
          <p:cNvPr id="62" name="矩形 43"/>
          <p:cNvSpPr/>
          <p:nvPr/>
        </p:nvSpPr>
        <p:spPr>
          <a:xfrm>
            <a:off x="868621" y="843681"/>
            <a:ext cx="629770" cy="3323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662">
                <a:solidFill>
                  <a:schemeClr val="bg1">
                    <a:lumMod val="50000"/>
                  </a:schemeClr>
                </a:solidFill>
              </a:rPr>
              <a:t>data</a:t>
            </a:r>
            <a:endParaRPr kumimoji="1" lang="zh-CN" altLang="en-US" sz="1662" dirty="0">
              <a:solidFill>
                <a:schemeClr val="bg1">
                  <a:lumMod val="50000"/>
                </a:schemeClr>
              </a:solidFill>
            </a:endParaRPr>
          </a:p>
        </p:txBody>
      </p:sp>
      <p:sp>
        <p:nvSpPr>
          <p:cNvPr id="63" name="矩形 43"/>
          <p:cNvSpPr/>
          <p:nvPr/>
        </p:nvSpPr>
        <p:spPr>
          <a:xfrm>
            <a:off x="8161323" y="4791613"/>
            <a:ext cx="732098" cy="34008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662">
                <a:solidFill>
                  <a:schemeClr val="bg1">
                    <a:lumMod val="50000"/>
                  </a:schemeClr>
                </a:solidFill>
              </a:rPr>
              <a:t>social</a:t>
            </a:r>
            <a:endParaRPr kumimoji="1" lang="zh-CN" altLang="en-US" sz="1662" dirty="0">
              <a:solidFill>
                <a:schemeClr val="bg1">
                  <a:lumMod val="50000"/>
                </a:schemeClr>
              </a:solidFill>
            </a:endParaRPr>
          </a:p>
        </p:txBody>
      </p:sp>
      <p:sp>
        <p:nvSpPr>
          <p:cNvPr id="50" name="Rectangle 49"/>
          <p:cNvSpPr/>
          <p:nvPr/>
        </p:nvSpPr>
        <p:spPr>
          <a:xfrm>
            <a:off x="3162888" y="2055070"/>
            <a:ext cx="914400" cy="2813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mtClean="0">
                <a:solidFill>
                  <a:srgbClr val="0000CC"/>
                </a:solidFill>
              </a:rPr>
              <a:t>Micro</a:t>
            </a:r>
            <a:endParaRPr lang="en-US" dirty="0">
              <a:solidFill>
                <a:srgbClr val="0000CC"/>
              </a:solidFill>
            </a:endParaRPr>
          </a:p>
        </p:txBody>
      </p:sp>
      <p:sp>
        <p:nvSpPr>
          <p:cNvPr id="51" name="Rectangle 50"/>
          <p:cNvSpPr/>
          <p:nvPr/>
        </p:nvSpPr>
        <p:spPr>
          <a:xfrm>
            <a:off x="5547353" y="2055070"/>
            <a:ext cx="914400" cy="2813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0000CC"/>
                </a:solidFill>
              </a:rPr>
              <a:t>Macro</a:t>
            </a:r>
            <a:endParaRPr lang="en-US" dirty="0">
              <a:solidFill>
                <a:srgbClr val="0000CC"/>
              </a:solidFill>
            </a:endParaRPr>
          </a:p>
        </p:txBody>
      </p:sp>
    </p:spTree>
    <p:extLst>
      <p:ext uri="{BB962C8B-B14F-4D97-AF65-F5344CB8AC3E}">
        <p14:creationId xmlns:p14="http://schemas.microsoft.com/office/powerpoint/2010/main" val="55223652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67" y="897994"/>
            <a:ext cx="9145167" cy="6341006"/>
            <a:chOff x="-1264" y="-11423"/>
            <a:chExt cx="9907264" cy="7141649"/>
          </a:xfrm>
        </p:grpSpPr>
        <p:pic>
          <p:nvPicPr>
            <p:cNvPr id="8" name="Picture 7"/>
            <p:cNvPicPr>
              <a:picLocks noChangeAspect="1"/>
            </p:cNvPicPr>
            <p:nvPr/>
          </p:nvPicPr>
          <p:blipFill>
            <a:blip r:embed="rId3"/>
            <a:stretch>
              <a:fillRect/>
            </a:stretch>
          </p:blipFill>
          <p:spPr>
            <a:xfrm>
              <a:off x="0" y="-11423"/>
              <a:ext cx="9906000" cy="2667600"/>
            </a:xfrm>
            <a:prstGeom prst="rect">
              <a:avLst/>
            </a:prstGeom>
          </p:spPr>
        </p:pic>
        <p:pic>
          <p:nvPicPr>
            <p:cNvPr id="9" name="Picture 8"/>
            <p:cNvPicPr>
              <a:picLocks noChangeAspect="1"/>
            </p:cNvPicPr>
            <p:nvPr/>
          </p:nvPicPr>
          <p:blipFill>
            <a:blip r:embed="rId4"/>
            <a:stretch>
              <a:fillRect/>
            </a:stretch>
          </p:blipFill>
          <p:spPr>
            <a:xfrm>
              <a:off x="-1264" y="2672916"/>
              <a:ext cx="9906000" cy="4457310"/>
            </a:xfrm>
            <a:prstGeom prst="rect">
              <a:avLst/>
            </a:prstGeom>
          </p:spPr>
        </p:pic>
      </p:grpSp>
      <p:sp>
        <p:nvSpPr>
          <p:cNvPr id="5" name="Title 4"/>
          <p:cNvSpPr>
            <a:spLocks noGrp="1"/>
          </p:cNvSpPr>
          <p:nvPr>
            <p:ph type="title"/>
          </p:nvPr>
        </p:nvSpPr>
        <p:spPr>
          <a:xfrm>
            <a:off x="250582" y="76200"/>
            <a:ext cx="8642838" cy="792162"/>
          </a:xfrm>
        </p:spPr>
        <p:txBody>
          <a:bodyPr/>
          <a:lstStyle/>
          <a:p>
            <a:r>
              <a:rPr kumimoji="1" lang="en-US" altLang="zh-CN" dirty="0">
                <a:solidFill>
                  <a:schemeClr val="tx1"/>
                </a:solidFill>
                <a:ea typeface="Helvetica Neue" charset="0"/>
                <a:cs typeface="Helvetica Neue" charset="0"/>
              </a:rPr>
              <a:t>Example in my talk—</a:t>
            </a:r>
            <a:r>
              <a:rPr kumimoji="1" lang="en-US" altLang="zh-CN" dirty="0" err="1">
                <a:solidFill>
                  <a:schemeClr val="tx1"/>
                </a:solidFill>
                <a:ea typeface="Helvetica Neue" charset="0"/>
                <a:cs typeface="Helvetica Neue" charset="0"/>
              </a:rPr>
              <a:t>AMiner.org</a:t>
            </a:r>
            <a:endParaRPr lang="en-US" dirty="0"/>
          </a:p>
        </p:txBody>
      </p:sp>
      <p:sp>
        <p:nvSpPr>
          <p:cNvPr id="4" name="Subtitle 3"/>
          <p:cNvSpPr>
            <a:spLocks noGrp="1"/>
          </p:cNvSpPr>
          <p:nvPr>
            <p:ph type="subTitle" idx="4294967295"/>
          </p:nvPr>
        </p:nvSpPr>
        <p:spPr>
          <a:xfrm>
            <a:off x="1371600" y="2438400"/>
            <a:ext cx="6580187" cy="1263650"/>
          </a:xfrm>
          <a:solidFill>
            <a:schemeClr val="accent5"/>
          </a:solidFill>
          <a:ln w="22225">
            <a:solidFill>
              <a:schemeClr val="bg1">
                <a:lumMod val="50000"/>
              </a:schemeClr>
            </a:solidFill>
          </a:ln>
        </p:spPr>
        <p:txBody>
          <a:bodyPr anchor="ctr"/>
          <a:lstStyle/>
          <a:p>
            <a:pPr marL="0" indent="0" algn="ctr">
              <a:buNone/>
            </a:pPr>
            <a:r>
              <a:rPr lang="en-US" dirty="0" smtClean="0">
                <a:latin typeface="Helvetica Neue" charset="0"/>
                <a:ea typeface="Helvetica Neue" charset="0"/>
                <a:cs typeface="Helvetica Neue" charset="0"/>
              </a:rPr>
              <a:t>An </a:t>
            </a:r>
            <a:r>
              <a:rPr lang="en-US" dirty="0" smtClean="0">
                <a:solidFill>
                  <a:srgbClr val="C00000"/>
                </a:solidFill>
                <a:latin typeface="Helvetica Neue" charset="0"/>
                <a:ea typeface="Helvetica Neue" charset="0"/>
                <a:cs typeface="Helvetica Neue" charset="0"/>
              </a:rPr>
              <a:t>author-centric</a:t>
            </a:r>
            <a:r>
              <a:rPr lang="en-US" dirty="0" smtClean="0">
                <a:latin typeface="Helvetica Neue" charset="0"/>
                <a:ea typeface="Helvetica Neue" charset="0"/>
                <a:cs typeface="Helvetica Neue" charset="0"/>
              </a:rPr>
              <a:t> academic search and mining system</a:t>
            </a:r>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110749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linds(horizontal)">
                                      <p:cBhvr>
                                        <p:cTn id="7" dur="500"/>
                                        <p:tgtEl>
                                          <p:spTgt spid="4">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linds(horizont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normAutofit/>
          </a:bodyPr>
          <a:lstStyle/>
          <a:p>
            <a:pPr eaLnBrk="1" fontAlgn="auto" hangingPunct="1">
              <a:spcAft>
                <a:spcPts val="0"/>
              </a:spcAft>
              <a:defRPr/>
            </a:pPr>
            <a:r>
              <a:rPr lang="en-US" altLang="zh-CN" sz="4000" dirty="0" smtClean="0"/>
              <a:t>What is a social network?</a:t>
            </a:r>
            <a:endParaRPr lang="zh-CN" altLang="en-US" sz="4000" dirty="0" smtClean="0"/>
          </a:p>
        </p:txBody>
      </p:sp>
      <p:sp>
        <p:nvSpPr>
          <p:cNvPr id="17410" name="Content Placeholder 2"/>
          <p:cNvSpPr>
            <a:spLocks noGrp="1"/>
          </p:cNvSpPr>
          <p:nvPr>
            <p:ph sz="quarter" idx="1"/>
          </p:nvPr>
        </p:nvSpPr>
        <p:spPr>
          <a:xfrm>
            <a:off x="428625" y="1428750"/>
            <a:ext cx="8229600" cy="3340100"/>
          </a:xfrm>
        </p:spPr>
        <p:txBody>
          <a:bodyPr/>
          <a:lstStyle/>
          <a:p>
            <a:pPr eaLnBrk="1" hangingPunct="1"/>
            <a:r>
              <a:rPr lang="en-US" altLang="zh-CN" sz="3600" dirty="0" smtClean="0"/>
              <a:t>A </a:t>
            </a:r>
            <a:r>
              <a:rPr lang="en-US" altLang="zh-CN" sz="3600" dirty="0" smtClean="0">
                <a:solidFill>
                  <a:srgbClr val="FF0000"/>
                </a:solidFill>
              </a:rPr>
              <a:t>social network </a:t>
            </a:r>
            <a:r>
              <a:rPr lang="en-US" altLang="zh-CN" sz="3600" dirty="0" smtClean="0"/>
              <a:t>is:</a:t>
            </a:r>
          </a:p>
          <a:p>
            <a:pPr lvl="1" eaLnBrk="1" hangingPunct="1"/>
            <a:r>
              <a:rPr lang="en-US" altLang="zh-CN" sz="2400" dirty="0" smtClean="0"/>
              <a:t>a </a:t>
            </a:r>
            <a:r>
              <a:rPr lang="en-US" altLang="zh-CN" sz="2400" b="1" dirty="0" smtClean="0"/>
              <a:t>graph</a:t>
            </a:r>
            <a:r>
              <a:rPr lang="en-US" altLang="zh-CN" sz="2400" dirty="0" smtClean="0"/>
              <a:t> made up of :</a:t>
            </a:r>
          </a:p>
          <a:p>
            <a:pPr lvl="1" eaLnBrk="1" hangingPunct="1"/>
            <a:r>
              <a:rPr lang="en-US" altLang="zh-CN" sz="2400" dirty="0" smtClean="0"/>
              <a:t>a set of </a:t>
            </a:r>
            <a:r>
              <a:rPr lang="en-US" altLang="zh-CN" sz="2400" b="1" dirty="0" smtClean="0"/>
              <a:t>individuals</a:t>
            </a:r>
            <a:r>
              <a:rPr lang="en-US" altLang="zh-CN" sz="2400" dirty="0" smtClean="0"/>
              <a:t>, called “nodes”, and</a:t>
            </a:r>
          </a:p>
          <a:p>
            <a:pPr lvl="1" eaLnBrk="1" hangingPunct="1"/>
            <a:r>
              <a:rPr lang="en-US" altLang="zh-CN" sz="2400" dirty="0" smtClean="0">
                <a:solidFill>
                  <a:srgbClr val="0000CC"/>
                </a:solidFill>
              </a:rPr>
              <a:t>tied by one or more </a:t>
            </a:r>
            <a:r>
              <a:rPr lang="en-US" altLang="zh-CN" sz="2400" b="1" dirty="0" smtClean="0">
                <a:solidFill>
                  <a:srgbClr val="0000CC"/>
                </a:solidFill>
              </a:rPr>
              <a:t>interdependency</a:t>
            </a:r>
            <a:r>
              <a:rPr lang="en-US" altLang="zh-CN" sz="2400" dirty="0" smtClean="0">
                <a:solidFill>
                  <a:srgbClr val="0000CC"/>
                </a:solidFill>
              </a:rPr>
              <a:t>, such as friendship, called “edges”.</a:t>
            </a:r>
          </a:p>
        </p:txBody>
      </p:sp>
      <p:pic>
        <p:nvPicPr>
          <p:cNvPr id="17412" name="Picture 2" descr="D:\ACRush\Course\预答辩\social-network_example.png"/>
          <p:cNvPicPr>
            <a:picLocks noChangeAspect="1" noChangeArrowheads="1"/>
          </p:cNvPicPr>
          <p:nvPr/>
        </p:nvPicPr>
        <p:blipFill>
          <a:blip r:embed="rId3" cstate="print"/>
          <a:srcRect/>
          <a:stretch>
            <a:fillRect/>
          </a:stretch>
        </p:blipFill>
        <p:spPr bwMode="auto">
          <a:xfrm>
            <a:off x="2438400" y="4181096"/>
            <a:ext cx="3886200" cy="2326487"/>
          </a:xfrm>
          <a:prstGeom prst="rect">
            <a:avLst/>
          </a:prstGeom>
          <a:noFill/>
          <a:ln w="9525">
            <a:noFill/>
            <a:miter lim="800000"/>
            <a:headEnd/>
            <a:tailEnd/>
          </a:ln>
        </p:spPr>
      </p:pic>
    </p:spTree>
    <p:extLst>
      <p:ext uri="{BB962C8B-B14F-4D97-AF65-F5344CB8AC3E}">
        <p14:creationId xmlns:p14="http://schemas.microsoft.com/office/powerpoint/2010/main" val="19844121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ChangeArrowheads="1"/>
          </p:cNvSpPr>
          <p:nvPr/>
        </p:nvSpPr>
        <p:spPr bwMode="auto">
          <a:xfrm>
            <a:off x="260310" y="1752600"/>
            <a:ext cx="2330490" cy="1942610"/>
          </a:xfrm>
          <a:prstGeom prst="rect">
            <a:avLst/>
          </a:prstGeom>
          <a:solidFill>
            <a:srgbClr val="BCE7FF"/>
          </a:solidFill>
          <a:ln w="3175">
            <a:solidFill>
              <a:schemeClr val="tx1"/>
            </a:solidFill>
            <a:miter lim="800000"/>
            <a:headEnd/>
            <a:tailEnd/>
          </a:ln>
        </p:spPr>
        <p:txBody>
          <a:bodyPr lIns="168921" rIns="168921" anchor="ctr"/>
          <a:lstStyle/>
          <a:p>
            <a:r>
              <a:rPr lang="en-US" altLang="zh-CN" sz="2000" dirty="0" smtClean="0">
                <a:latin typeface="+mn-lt"/>
                <a:ea typeface="SimHei" charset="0"/>
                <a:cs typeface="SimHei" charset="0"/>
              </a:rPr>
              <a:t>Find </a:t>
            </a:r>
            <a:r>
              <a:rPr lang="en-US" altLang="zh-CN" sz="2000" dirty="0" smtClean="0">
                <a:solidFill>
                  <a:srgbClr val="FF0000"/>
                </a:solidFill>
                <a:latin typeface="+mn-lt"/>
                <a:ea typeface="SimHei" charset="0"/>
                <a:cs typeface="SimHei" charset="0"/>
              </a:rPr>
              <a:t>female</a:t>
            </a:r>
            <a:r>
              <a:rPr lang="en-US" altLang="zh-CN" sz="2000" dirty="0" smtClean="0">
                <a:latin typeface="+mn-lt"/>
                <a:ea typeface="SimHei" charset="0"/>
                <a:cs typeface="SimHei" charset="0"/>
              </a:rPr>
              <a:t> experts from </a:t>
            </a:r>
            <a:r>
              <a:rPr lang="en-US" altLang="zh-CN" sz="2000" dirty="0" smtClean="0">
                <a:solidFill>
                  <a:srgbClr val="FF0000"/>
                </a:solidFill>
                <a:latin typeface="+mn-lt"/>
                <a:ea typeface="SimHei" charset="0"/>
                <a:cs typeface="SimHei" charset="0"/>
              </a:rPr>
              <a:t>USA</a:t>
            </a:r>
            <a:r>
              <a:rPr lang="en-US" altLang="zh-CN" sz="2000" dirty="0" smtClean="0">
                <a:latin typeface="+mn-lt"/>
                <a:ea typeface="SimHei" charset="0"/>
                <a:cs typeface="SimHei" charset="0"/>
              </a:rPr>
              <a:t> working on “</a:t>
            </a:r>
            <a:r>
              <a:rPr lang="en-US" altLang="zh-CN" sz="2000" dirty="0" smtClean="0">
                <a:solidFill>
                  <a:srgbClr val="FF0000"/>
                </a:solidFill>
                <a:latin typeface="+mn-lt"/>
                <a:ea typeface="SimHei" charset="0"/>
                <a:cs typeface="SimHei" charset="0"/>
              </a:rPr>
              <a:t>Data Mining</a:t>
            </a:r>
            <a:r>
              <a:rPr lang="en-US" altLang="zh-CN" sz="2000" dirty="0" smtClean="0">
                <a:latin typeface="+mn-lt"/>
                <a:ea typeface="SimHei" charset="0"/>
                <a:cs typeface="SimHei" charset="0"/>
              </a:rPr>
              <a:t>” and who can speak “</a:t>
            </a:r>
            <a:r>
              <a:rPr lang="en-US" altLang="zh-CN" sz="2000" smtClean="0">
                <a:solidFill>
                  <a:srgbClr val="FF0000"/>
                </a:solidFill>
                <a:latin typeface="+mn-lt"/>
                <a:ea typeface="SimHei" charset="0"/>
                <a:cs typeface="SimHei" charset="0"/>
              </a:rPr>
              <a:t>Chinese</a:t>
            </a:r>
            <a:r>
              <a:rPr lang="en-US" altLang="zh-CN" sz="2000" smtClean="0">
                <a:latin typeface="+mn-lt"/>
                <a:ea typeface="SimHei" charset="0"/>
                <a:cs typeface="SimHei" charset="0"/>
              </a:rPr>
              <a:t>”?</a:t>
            </a:r>
            <a:endParaRPr lang="en-US" altLang="zh-CN" sz="2000" dirty="0">
              <a:latin typeface="+mn-lt"/>
              <a:ea typeface="SimHei" charset="0"/>
              <a:cs typeface="SimHei" charset="0"/>
            </a:endParaRPr>
          </a:p>
        </p:txBody>
      </p:sp>
      <p:grpSp>
        <p:nvGrpSpPr>
          <p:cNvPr id="8" name="Group 7"/>
          <p:cNvGrpSpPr/>
          <p:nvPr/>
        </p:nvGrpSpPr>
        <p:grpSpPr>
          <a:xfrm>
            <a:off x="2734968" y="1334672"/>
            <a:ext cx="6700274" cy="5602393"/>
            <a:chOff x="2960982" y="945932"/>
            <a:chExt cx="7253977" cy="6065369"/>
          </a:xfrm>
        </p:grpSpPr>
        <p:pic>
          <p:nvPicPr>
            <p:cNvPr id="2" name="Picture 1"/>
            <p:cNvPicPr>
              <a:picLocks noChangeAspect="1"/>
            </p:cNvPicPr>
            <p:nvPr/>
          </p:nvPicPr>
          <p:blipFill>
            <a:blip r:embed="rId3"/>
            <a:stretch>
              <a:fillRect/>
            </a:stretch>
          </p:blipFill>
          <p:spPr>
            <a:xfrm>
              <a:off x="2960982" y="945932"/>
              <a:ext cx="7253977" cy="4111292"/>
            </a:xfrm>
            <a:prstGeom prst="rect">
              <a:avLst/>
            </a:prstGeom>
          </p:spPr>
        </p:pic>
        <p:pic>
          <p:nvPicPr>
            <p:cNvPr id="6" name="Picture 5"/>
            <p:cNvPicPr>
              <a:picLocks noChangeAspect="1"/>
            </p:cNvPicPr>
            <p:nvPr/>
          </p:nvPicPr>
          <p:blipFill>
            <a:blip r:embed="rId4"/>
            <a:stretch>
              <a:fillRect/>
            </a:stretch>
          </p:blipFill>
          <p:spPr>
            <a:xfrm>
              <a:off x="3016199" y="4963523"/>
              <a:ext cx="7198760" cy="2047778"/>
            </a:xfrm>
            <a:prstGeom prst="rect">
              <a:avLst/>
            </a:prstGeom>
          </p:spPr>
        </p:pic>
      </p:grpSp>
      <p:cxnSp>
        <p:nvCxnSpPr>
          <p:cNvPr id="7" name="Straight Arrow Connector 6"/>
          <p:cNvCxnSpPr>
            <a:stCxn id="9" idx="3"/>
            <a:endCxn id="4" idx="1"/>
          </p:cNvCxnSpPr>
          <p:nvPr/>
        </p:nvCxnSpPr>
        <p:spPr bwMode="auto">
          <a:xfrm flipV="1">
            <a:off x="2590800" y="2325168"/>
            <a:ext cx="201688" cy="398737"/>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sp>
        <p:nvSpPr>
          <p:cNvPr id="4" name="Rectangle 3"/>
          <p:cNvSpPr/>
          <p:nvPr/>
        </p:nvSpPr>
        <p:spPr bwMode="auto">
          <a:xfrm>
            <a:off x="2792488" y="2133255"/>
            <a:ext cx="2809074" cy="383825"/>
          </a:xfrm>
          <a:prstGeom prst="rect">
            <a:avLst/>
          </a:prstGeom>
          <a:noFill/>
          <a:ln w="9525" cap="flat" cmpd="sng" algn="ctr">
            <a:solidFill>
              <a:srgbClr val="C00000"/>
            </a:solidFill>
            <a:prstDash val="solid"/>
            <a:round/>
            <a:headEnd type="none" w="med" len="med"/>
            <a:tailEnd type="none" w="med" len="med"/>
          </a:ln>
          <a:effectLst/>
        </p:spPr>
        <p:txBody>
          <a:bodyPr vert="horz" wrap="square" lIns="84460" tIns="42230" rIns="84460" bIns="42230" numCol="1" rtlCol="0" anchor="t" anchorCtr="0" compatLnSpc="1">
            <a:prstTxWarp prst="textNoShape">
              <a:avLst/>
            </a:prstTxWarp>
          </a:bodyPr>
          <a:lstStyle/>
          <a:p>
            <a:pPr defTabSz="844631"/>
            <a:endParaRPr kumimoji="1" lang="en-US" sz="2217">
              <a:latin typeface="Times New Roman" pitchFamily="18" charset="0"/>
            </a:endParaRPr>
          </a:p>
        </p:txBody>
      </p:sp>
      <p:sp>
        <p:nvSpPr>
          <p:cNvPr id="10" name="标题 1"/>
          <p:cNvSpPr>
            <a:spLocks noGrp="1"/>
          </p:cNvSpPr>
          <p:nvPr>
            <p:ph type="title"/>
          </p:nvPr>
        </p:nvSpPr>
        <p:spPr/>
        <p:txBody>
          <a:bodyPr/>
          <a:lstStyle/>
          <a:p>
            <a:r>
              <a:rPr kumimoji="1" lang="en-US" altLang="zh-CN" dirty="0" err="1">
                <a:solidFill>
                  <a:schemeClr val="tx1"/>
                </a:solidFill>
                <a:ea typeface="Helvetica Neue" charset="0"/>
                <a:cs typeface="Helvetica Neue" charset="0"/>
              </a:rPr>
              <a:t>E</a:t>
            </a:r>
            <a:r>
              <a:rPr kumimoji="1" lang="en-US" altLang="zh-CN" dirty="0" err="1" smtClean="0">
                <a:solidFill>
                  <a:schemeClr val="tx1"/>
                </a:solidFill>
                <a:ea typeface="Helvetica Neue" charset="0"/>
                <a:cs typeface="Helvetica Neue" charset="0"/>
              </a:rPr>
              <a:t>xpert.ai</a:t>
            </a:r>
            <a:endParaRPr kumimoji="1" lang="zh-CN" altLang="en-US" dirty="0" smtClean="0">
              <a:solidFill>
                <a:schemeClr val="tx1"/>
              </a:solidFill>
              <a:ea typeface="Helvetica Neue" charset="0"/>
              <a:cs typeface="Helvetica Neue" charset="0"/>
            </a:endParaRPr>
          </a:p>
        </p:txBody>
      </p:sp>
      <p:sp>
        <p:nvSpPr>
          <p:cNvPr id="13" name="Rectangle 6"/>
          <p:cNvSpPr>
            <a:spLocks noChangeArrowheads="1"/>
          </p:cNvSpPr>
          <p:nvPr/>
        </p:nvSpPr>
        <p:spPr bwMode="auto">
          <a:xfrm>
            <a:off x="5867400" y="1905000"/>
            <a:ext cx="2743200" cy="612080"/>
          </a:xfrm>
          <a:prstGeom prst="rect">
            <a:avLst/>
          </a:prstGeom>
          <a:solidFill>
            <a:srgbClr val="DADAFF"/>
          </a:solidFill>
          <a:ln w="15875">
            <a:solidFill>
              <a:schemeClr val="tx1"/>
            </a:solidFill>
            <a:miter lim="800000"/>
            <a:headEnd/>
            <a:tailEnd/>
          </a:ln>
        </p:spPr>
        <p:txBody>
          <a:bodyPr lIns="108000" rIns="16615" anchor="ctr"/>
          <a:lstStyle/>
          <a:p>
            <a:r>
              <a:rPr lang="en-US" altLang="zh-CN" sz="1600" dirty="0" smtClean="0">
                <a:solidFill>
                  <a:srgbClr val="FF0000"/>
                </a:solidFill>
                <a:latin typeface="Helvetica Neue" charset="0"/>
                <a:ea typeface="Helvetica Neue" charset="0"/>
                <a:cs typeface="Helvetica Neue" charset="0"/>
              </a:rPr>
              <a:t>Author modeling: </a:t>
            </a:r>
            <a:r>
              <a:rPr lang="en-US" altLang="zh-CN" sz="1600" dirty="0" smtClean="0">
                <a:solidFill>
                  <a:srgbClr val="0000CC"/>
                </a:solidFill>
                <a:latin typeface="Helvetica Neue" charset="0"/>
                <a:ea typeface="Helvetica Neue" charset="0"/>
                <a:cs typeface="Helvetica Neue" charset="0"/>
              </a:rPr>
              <a:t>demographics</a:t>
            </a:r>
            <a:r>
              <a:rPr lang="en-US" altLang="zh-CN" sz="1600" dirty="0" smtClean="0">
                <a:latin typeface="Helvetica Neue" charset="0"/>
                <a:ea typeface="Helvetica Neue" charset="0"/>
                <a:cs typeface="Helvetica Neue" charset="0"/>
              </a:rPr>
              <a:t>, </a:t>
            </a:r>
            <a:r>
              <a:rPr lang="en-US" altLang="zh-CN" sz="1600" dirty="0" smtClean="0">
                <a:solidFill>
                  <a:srgbClr val="0000CC"/>
                </a:solidFill>
                <a:latin typeface="Helvetica Neue" charset="0"/>
                <a:ea typeface="Helvetica Neue" charset="0"/>
                <a:cs typeface="Helvetica Neue" charset="0"/>
              </a:rPr>
              <a:t>interests</a:t>
            </a:r>
            <a:r>
              <a:rPr lang="en-US" altLang="zh-CN" sz="1600" dirty="0" smtClean="0">
                <a:latin typeface="Helvetica Neue" charset="0"/>
                <a:ea typeface="Helvetica Neue" charset="0"/>
                <a:cs typeface="Helvetica Neue" charset="0"/>
              </a:rPr>
              <a:t>, etc.</a:t>
            </a:r>
            <a:endParaRPr lang="en-US" altLang="zh-CN" sz="1600" dirty="0">
              <a:latin typeface="Helvetica Neue" charset="0"/>
              <a:ea typeface="Helvetica Neue" charset="0"/>
              <a:cs typeface="Helvetica Neue" charset="0"/>
            </a:endParaRPr>
          </a:p>
        </p:txBody>
      </p:sp>
      <p:sp>
        <p:nvSpPr>
          <p:cNvPr id="14" name="Rectangle 6"/>
          <p:cNvSpPr>
            <a:spLocks noChangeArrowheads="1"/>
          </p:cNvSpPr>
          <p:nvPr/>
        </p:nvSpPr>
        <p:spPr bwMode="auto">
          <a:xfrm>
            <a:off x="5943600" y="5132145"/>
            <a:ext cx="2362200" cy="807672"/>
          </a:xfrm>
          <a:prstGeom prst="rect">
            <a:avLst/>
          </a:prstGeom>
          <a:solidFill>
            <a:srgbClr val="DADAFF"/>
          </a:solidFill>
          <a:ln w="15875">
            <a:solidFill>
              <a:schemeClr val="tx1"/>
            </a:solidFill>
            <a:miter lim="800000"/>
            <a:headEnd/>
            <a:tailEnd/>
          </a:ln>
        </p:spPr>
        <p:txBody>
          <a:bodyPr lIns="108000" rIns="16615" anchor="ctr"/>
          <a:lstStyle/>
          <a:p>
            <a:r>
              <a:rPr lang="en-US" altLang="zh-CN" sz="1600" dirty="0" smtClean="0">
                <a:solidFill>
                  <a:srgbClr val="FF0000"/>
                </a:solidFill>
                <a:latin typeface="Helvetica Neue" charset="0"/>
                <a:ea typeface="Helvetica Neue" charset="0"/>
                <a:cs typeface="Helvetica Neue" charset="0"/>
              </a:rPr>
              <a:t>Network analysis: </a:t>
            </a:r>
            <a:r>
              <a:rPr lang="en-US" altLang="zh-CN" sz="1600" dirty="0" smtClean="0">
                <a:solidFill>
                  <a:srgbClr val="0000CC"/>
                </a:solidFill>
                <a:latin typeface="Helvetica Neue" charset="0"/>
                <a:ea typeface="Helvetica Neue" charset="0"/>
                <a:cs typeface="Helvetica Neue" charset="0"/>
              </a:rPr>
              <a:t>collaborative network </a:t>
            </a:r>
            <a:r>
              <a:rPr lang="en-US" altLang="zh-CN" sz="1600" dirty="0" smtClean="0">
                <a:latin typeface="Helvetica Neue" charset="0"/>
                <a:ea typeface="Helvetica Neue" charset="0"/>
                <a:cs typeface="Helvetica Neue" charset="0"/>
              </a:rPr>
              <a:t>and </a:t>
            </a:r>
            <a:r>
              <a:rPr lang="en-US" altLang="zh-CN" sz="1600" dirty="0" smtClean="0">
                <a:solidFill>
                  <a:srgbClr val="0000CC"/>
                </a:solidFill>
                <a:latin typeface="Helvetica Neue" charset="0"/>
                <a:ea typeface="Helvetica Neue" charset="0"/>
                <a:cs typeface="Helvetica Neue" charset="0"/>
              </a:rPr>
              <a:t>knowledge graph</a:t>
            </a:r>
            <a:endParaRPr lang="en-US" altLang="zh-CN" sz="1600" dirty="0">
              <a:solidFill>
                <a:srgbClr val="0000CC"/>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877442303"/>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内容占位符 2"/>
          <p:cNvSpPr>
            <a:spLocks noGrp="1"/>
          </p:cNvSpPr>
          <p:nvPr>
            <p:ph sz="quarter" idx="4294967295"/>
          </p:nvPr>
        </p:nvSpPr>
        <p:spPr>
          <a:xfrm>
            <a:off x="218343" y="1318846"/>
            <a:ext cx="5550098" cy="4945674"/>
          </a:xfrm>
        </p:spPr>
        <p:txBody>
          <a:bodyPr>
            <a:noAutofit/>
          </a:bodyPr>
          <a:lstStyle/>
          <a:p>
            <a:pPr fontAlgn="auto">
              <a:spcBef>
                <a:spcPts val="1174"/>
              </a:spcBef>
              <a:spcAft>
                <a:spcPts val="0"/>
              </a:spcAft>
              <a:buFont typeface="Wingdings" pitchFamily="2" charset="2"/>
              <a:buChar char="p"/>
              <a:defRPr/>
            </a:pPr>
            <a:r>
              <a:rPr lang="en-US" altLang="zh-CN" sz="2585" kern="1200" dirty="0">
                <a:ea typeface="Helvetica Neue" charset="0"/>
                <a:cs typeface="Helvetica Neue" charset="0"/>
              </a:rPr>
              <a:t>Academic search and mining </a:t>
            </a:r>
            <a:r>
              <a:rPr lang="en-US" altLang="zh-CN" sz="2585" kern="1200" dirty="0" smtClean="0">
                <a:ea typeface="Helvetica Neue" charset="0"/>
                <a:cs typeface="Helvetica Neue" charset="0"/>
              </a:rPr>
              <a:t>system</a:t>
            </a:r>
            <a:endParaRPr lang="en-US" altLang="zh-CN" sz="2585" dirty="0">
              <a:ea typeface="Helvetica Neue" charset="0"/>
              <a:cs typeface="Helvetica Neue" charset="0"/>
            </a:endParaRPr>
          </a:p>
          <a:p>
            <a:pPr lvl="1">
              <a:spcBef>
                <a:spcPts val="1174"/>
              </a:spcBef>
              <a:buSzPct val="60000"/>
              <a:buFont typeface="Wingdings" pitchFamily="2" charset="2"/>
              <a:buChar char="p"/>
              <a:defRPr/>
            </a:pPr>
            <a:r>
              <a:rPr lang="en-US" altLang="zh-CN" sz="2215" dirty="0">
                <a:ea typeface="Helvetica Neue" charset="0"/>
                <a:cs typeface="Helvetica Neue" charset="0"/>
              </a:rPr>
              <a:t>Online since 2006</a:t>
            </a:r>
          </a:p>
          <a:p>
            <a:pPr lvl="1">
              <a:spcBef>
                <a:spcPts val="1174"/>
              </a:spcBef>
              <a:buSzPct val="60000"/>
              <a:buFont typeface="Wingdings" pitchFamily="2" charset="2"/>
              <a:buChar char="p"/>
              <a:defRPr/>
            </a:pPr>
            <a:r>
              <a:rPr lang="en-US" altLang="zh-CN" sz="2215" b="1" dirty="0">
                <a:solidFill>
                  <a:srgbClr val="C00000"/>
                </a:solidFill>
                <a:ea typeface="Helvetica Neue" charset="0"/>
                <a:cs typeface="Helvetica Neue" charset="0"/>
              </a:rPr>
              <a:t>&gt;136 million</a:t>
            </a:r>
            <a:r>
              <a:rPr lang="en-US" altLang="zh-CN" sz="2215" dirty="0">
                <a:ea typeface="Helvetica Neue" charset="0"/>
                <a:cs typeface="Helvetica Neue" charset="0"/>
              </a:rPr>
              <a:t> researcher profiles</a:t>
            </a:r>
          </a:p>
          <a:p>
            <a:pPr lvl="1">
              <a:spcBef>
                <a:spcPts val="1174"/>
              </a:spcBef>
              <a:buSzPct val="60000"/>
              <a:buFont typeface="Wingdings" pitchFamily="2" charset="2"/>
              <a:buChar char="p"/>
              <a:defRPr/>
            </a:pPr>
            <a:r>
              <a:rPr lang="en-US" altLang="zh-CN" sz="2215" b="1" dirty="0">
                <a:solidFill>
                  <a:srgbClr val="C00000"/>
                </a:solidFill>
                <a:ea typeface="Helvetica Neue" charset="0"/>
                <a:cs typeface="Helvetica Neue" charset="0"/>
              </a:rPr>
              <a:t>&gt;201 million</a:t>
            </a:r>
            <a:r>
              <a:rPr lang="en-US" altLang="zh-CN" sz="2215" dirty="0">
                <a:ea typeface="Helvetica Neue" charset="0"/>
                <a:cs typeface="Helvetica Neue" charset="0"/>
              </a:rPr>
              <a:t> publication papers</a:t>
            </a:r>
          </a:p>
          <a:p>
            <a:pPr lvl="1">
              <a:spcBef>
                <a:spcPts val="1174"/>
              </a:spcBef>
              <a:buSzPct val="60000"/>
              <a:buFont typeface="Wingdings" pitchFamily="2" charset="2"/>
              <a:buChar char="p"/>
              <a:defRPr/>
            </a:pPr>
            <a:r>
              <a:rPr lang="en-US" altLang="zh-CN" sz="2215" b="1" dirty="0">
                <a:solidFill>
                  <a:srgbClr val="C00000"/>
                </a:solidFill>
                <a:ea typeface="Helvetica Neue" charset="0"/>
                <a:cs typeface="Helvetica Neue" charset="0"/>
              </a:rPr>
              <a:t>&gt;341 million</a:t>
            </a:r>
            <a:r>
              <a:rPr lang="en-US" altLang="zh-CN" sz="2215" b="1" dirty="0">
                <a:solidFill>
                  <a:srgbClr val="FF0000"/>
                </a:solidFill>
                <a:ea typeface="Helvetica Neue" charset="0"/>
                <a:cs typeface="Helvetica Neue" charset="0"/>
              </a:rPr>
              <a:t> </a:t>
            </a:r>
            <a:r>
              <a:rPr lang="en-US" altLang="zh-CN" sz="2215" dirty="0">
                <a:ea typeface="Helvetica Neue" charset="0"/>
                <a:cs typeface="Helvetica Neue" charset="0"/>
              </a:rPr>
              <a:t>requests</a:t>
            </a:r>
          </a:p>
          <a:p>
            <a:pPr lvl="1">
              <a:spcBef>
                <a:spcPts val="1174"/>
              </a:spcBef>
              <a:buSzPct val="60000"/>
              <a:buFont typeface="Wingdings" pitchFamily="2" charset="2"/>
              <a:buChar char="p"/>
              <a:defRPr/>
            </a:pPr>
            <a:r>
              <a:rPr lang="en-US" altLang="zh-CN" sz="2215" dirty="0">
                <a:solidFill>
                  <a:srgbClr val="C00000"/>
                </a:solidFill>
                <a:ea typeface="Helvetica Neue" charset="0"/>
                <a:cs typeface="Helvetica Neue" charset="0"/>
              </a:rPr>
              <a:t>100K IP access from 170 countries</a:t>
            </a:r>
            <a:r>
              <a:rPr lang="en-US" altLang="zh-CN" sz="2215" dirty="0">
                <a:solidFill>
                  <a:srgbClr val="FF0000"/>
                </a:solidFill>
                <a:ea typeface="Helvetica Neue" charset="0"/>
                <a:cs typeface="Helvetica Neue" charset="0"/>
              </a:rPr>
              <a:t> </a:t>
            </a:r>
            <a:r>
              <a:rPr lang="en-US" altLang="zh-CN" sz="2215" dirty="0">
                <a:ea typeface="Helvetica Neue" charset="0"/>
                <a:cs typeface="Helvetica Neue" charset="0"/>
              </a:rPr>
              <a:t>per month</a:t>
            </a:r>
          </a:p>
          <a:p>
            <a:pPr fontAlgn="auto">
              <a:spcBef>
                <a:spcPts val="1174"/>
              </a:spcBef>
              <a:spcAft>
                <a:spcPts val="0"/>
              </a:spcAft>
              <a:buFont typeface="Wingdings" pitchFamily="2" charset="2"/>
              <a:buChar char="p"/>
              <a:defRPr/>
            </a:pPr>
            <a:r>
              <a:rPr lang="en-US" altLang="zh-CN" sz="2585" kern="1200" dirty="0" smtClean="0">
                <a:ea typeface="Helvetica Neue" charset="0"/>
                <a:cs typeface="Helvetica Neue" charset="0"/>
              </a:rPr>
              <a:t>Revealing </a:t>
            </a:r>
            <a:r>
              <a:rPr lang="en-US" altLang="zh-CN" sz="2585" b="1" kern="1200" dirty="0" smtClean="0">
                <a:solidFill>
                  <a:srgbClr val="0000CC"/>
                </a:solidFill>
                <a:ea typeface="Helvetica Neue" charset="0"/>
                <a:cs typeface="Helvetica Neue" charset="0"/>
              </a:rPr>
              <a:t>social patterns</a:t>
            </a:r>
            <a:r>
              <a:rPr lang="en-US" altLang="zh-CN" sz="2585" kern="1200" dirty="0" smtClean="0">
                <a:solidFill>
                  <a:srgbClr val="0000CC"/>
                </a:solidFill>
                <a:ea typeface="Helvetica Neue" charset="0"/>
                <a:cs typeface="Helvetica Neue" charset="0"/>
              </a:rPr>
              <a:t> </a:t>
            </a:r>
            <a:r>
              <a:rPr lang="en-US" altLang="zh-CN" sz="2585" kern="1200" dirty="0" smtClean="0">
                <a:ea typeface="Helvetica Neue" charset="0"/>
                <a:cs typeface="Helvetica Neue" charset="0"/>
              </a:rPr>
              <a:t>from scientific networks</a:t>
            </a:r>
            <a:r>
              <a:rPr lang="mr-IN" altLang="zh-CN" sz="2585" kern="1200" dirty="0" smtClean="0">
                <a:ea typeface="Helvetica Neue" charset="0"/>
                <a:cs typeface="Helvetica Neue" charset="0"/>
              </a:rPr>
              <a:t>…</a:t>
            </a:r>
            <a:endParaRPr lang="en-US" altLang="zh-CN" sz="2585" kern="1200" dirty="0">
              <a:ea typeface="Helvetica Neue" charset="0"/>
              <a:cs typeface="Helvetica Neue" charset="0"/>
            </a:endParaRPr>
          </a:p>
        </p:txBody>
      </p:sp>
      <p:sp>
        <p:nvSpPr>
          <p:cNvPr id="26627" name="标题 1"/>
          <p:cNvSpPr>
            <a:spLocks noGrp="1"/>
          </p:cNvSpPr>
          <p:nvPr>
            <p:ph type="title" idx="4294967295"/>
          </p:nvPr>
        </p:nvSpPr>
        <p:spPr>
          <a:xfrm>
            <a:off x="0" y="152400"/>
            <a:ext cx="9144000" cy="797169"/>
          </a:xfrm>
        </p:spPr>
        <p:txBody>
          <a:bodyPr/>
          <a:lstStyle/>
          <a:p>
            <a:r>
              <a:rPr kumimoji="1" lang="en-US" altLang="zh-CN" dirty="0" smtClean="0">
                <a:solidFill>
                  <a:schemeClr val="tx1"/>
                </a:solidFill>
                <a:ea typeface="Helvetica Neue" charset="0"/>
                <a:cs typeface="Helvetica Neue" charset="0"/>
              </a:rPr>
              <a:t>Example in my talk—</a:t>
            </a:r>
            <a:r>
              <a:rPr kumimoji="1" lang="en-US" altLang="zh-CN" dirty="0" err="1" smtClean="0">
                <a:solidFill>
                  <a:schemeClr val="tx1"/>
                </a:solidFill>
                <a:ea typeface="Helvetica Neue" charset="0"/>
                <a:cs typeface="Helvetica Neue" charset="0"/>
              </a:rPr>
              <a:t>AMiner.org</a:t>
            </a:r>
            <a:endParaRPr kumimoji="1" lang="zh-CN" altLang="en-US" dirty="0" smtClean="0">
              <a:solidFill>
                <a:schemeClr val="tx1"/>
              </a:solidFill>
              <a:ea typeface="Helvetica Neue" charset="0"/>
              <a:cs typeface="Helvetica Neue" charset="0"/>
            </a:endParaRPr>
          </a:p>
        </p:txBody>
      </p:sp>
      <p:pic>
        <p:nvPicPr>
          <p:cNvPr id="9" name="Picture 3"/>
          <p:cNvPicPr>
            <a:picLocks noChangeAspect="1" noChangeArrowheads="1"/>
          </p:cNvPicPr>
          <p:nvPr/>
        </p:nvPicPr>
        <p:blipFill>
          <a:blip r:embed="rId3" cstate="print"/>
          <a:srcRect/>
          <a:stretch>
            <a:fillRect/>
          </a:stretch>
        </p:blipFill>
        <p:spPr bwMode="auto">
          <a:xfrm>
            <a:off x="5899905" y="1368463"/>
            <a:ext cx="3005219" cy="2592288"/>
          </a:xfrm>
          <a:prstGeom prst="rect">
            <a:avLst/>
          </a:prstGeom>
          <a:noFill/>
          <a:ln w="12700">
            <a:solidFill>
              <a:schemeClr val="bg1">
                <a:lumMod val="50000"/>
              </a:schemeClr>
            </a:solidFill>
            <a:miter lim="800000"/>
            <a:headEnd/>
            <a:tailEnd/>
          </a:ln>
        </p:spPr>
      </p:pic>
      <p:pic>
        <p:nvPicPr>
          <p:cNvPr id="11" name="Picture 1"/>
          <p:cNvPicPr>
            <a:picLocks noChangeAspect="1" noChangeArrowheads="1"/>
          </p:cNvPicPr>
          <p:nvPr/>
        </p:nvPicPr>
        <p:blipFill>
          <a:blip r:embed="rId4" cstate="print"/>
          <a:srcRect/>
          <a:stretch>
            <a:fillRect/>
          </a:stretch>
        </p:blipFill>
        <p:spPr bwMode="auto">
          <a:xfrm>
            <a:off x="5668737" y="3495469"/>
            <a:ext cx="2392882" cy="2392882"/>
          </a:xfrm>
          <a:prstGeom prst="rect">
            <a:avLst/>
          </a:prstGeom>
          <a:noFill/>
          <a:ln w="12700">
            <a:solidFill>
              <a:schemeClr val="bg1">
                <a:lumMod val="50000"/>
              </a:schemeClr>
            </a:solid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7197522" y="4492503"/>
            <a:ext cx="1946478" cy="1950182"/>
          </a:xfrm>
          <a:prstGeom prst="rect">
            <a:avLst/>
          </a:prstGeom>
          <a:noFill/>
          <a:ln w="12700">
            <a:solidFill>
              <a:schemeClr val="bg1">
                <a:lumMod val="50000"/>
              </a:schemeClr>
            </a:solidFill>
            <a:miter lim="800000"/>
            <a:headEnd/>
            <a:tailEnd/>
          </a:ln>
        </p:spPr>
      </p:pic>
    </p:spTree>
    <p:extLst>
      <p:ext uri="{BB962C8B-B14F-4D97-AF65-F5344CB8AC3E}">
        <p14:creationId xmlns:p14="http://schemas.microsoft.com/office/powerpoint/2010/main" val="162341955"/>
      </p:ext>
    </p:extLst>
  </p:cSld>
  <p:clrMapOvr>
    <a:masterClrMapping/>
  </p:clrMapOvr>
  <p:transition advTm="47174"/>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4" cstate="print"/>
          <a:srcRect/>
          <a:stretch>
            <a:fillRect/>
          </a:stretch>
        </p:blipFill>
        <p:spPr bwMode="auto">
          <a:xfrm>
            <a:off x="1015512" y="1201616"/>
            <a:ext cx="7543800" cy="4972050"/>
          </a:xfrm>
          <a:prstGeom prst="rect">
            <a:avLst/>
          </a:prstGeom>
          <a:noFill/>
          <a:ln w="22225">
            <a:solidFill>
              <a:schemeClr val="bg1">
                <a:lumMod val="50000"/>
              </a:schemeClr>
            </a:solidFill>
            <a:miter lim="800000"/>
            <a:headEnd/>
            <a:tailEnd/>
          </a:ln>
        </p:spPr>
      </p:pic>
      <p:sp>
        <p:nvSpPr>
          <p:cNvPr id="4" name="矩形 3"/>
          <p:cNvSpPr/>
          <p:nvPr/>
        </p:nvSpPr>
        <p:spPr>
          <a:xfrm>
            <a:off x="1015512" y="1201616"/>
            <a:ext cx="7544623" cy="499193"/>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altLang="zh-CN" sz="2585" b="1" dirty="0">
                <a:solidFill>
                  <a:srgbClr val="FFFF00"/>
                </a:solidFill>
                <a:latin typeface="Helvetica Neue" charset="0"/>
                <a:ea typeface="Helvetica Neue" charset="0"/>
                <a:cs typeface="Helvetica Neue" charset="0"/>
              </a:rPr>
              <a:t>8.32 million IP from 220 countries/regions</a:t>
            </a:r>
          </a:p>
        </p:txBody>
      </p:sp>
      <p:sp>
        <p:nvSpPr>
          <p:cNvPr id="5" name="标题 1"/>
          <p:cNvSpPr txBox="1">
            <a:spLocks/>
          </p:cNvSpPr>
          <p:nvPr/>
        </p:nvSpPr>
        <p:spPr bwMode="auto">
          <a:xfrm>
            <a:off x="0" y="438151"/>
            <a:ext cx="9144000" cy="797169"/>
          </a:xfrm>
          <a:prstGeom prst="rect">
            <a:avLst/>
          </a:prstGeom>
          <a:noFill/>
          <a:ln w="9525">
            <a:noFill/>
            <a:miter lim="800000"/>
            <a:headEnd/>
            <a:tailEnd/>
          </a:ln>
        </p:spPr>
        <p:txBody>
          <a:bodyPr anchor="ctr"/>
          <a:lstStyle/>
          <a:p>
            <a:pPr algn="ctr">
              <a:defRPr/>
            </a:pPr>
            <a:r>
              <a:rPr kumimoji="1" lang="en-US" altLang="zh-CN" sz="3692">
                <a:latin typeface="Helvetica Neue" charset="0"/>
                <a:ea typeface="Helvetica Neue" charset="0"/>
                <a:cs typeface="Helvetica Neue" charset="0"/>
              </a:rPr>
              <a:t>User Distribution</a:t>
            </a:r>
            <a:endParaRPr kumimoji="1" lang="zh-CN" altLang="en-US" sz="3692" kern="0" dirty="0">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33094041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4" cstate="print"/>
          <a:srcRect/>
          <a:stretch>
            <a:fillRect/>
          </a:stretch>
        </p:blipFill>
        <p:spPr bwMode="auto">
          <a:xfrm>
            <a:off x="1015512" y="1201616"/>
            <a:ext cx="7543800" cy="4972050"/>
          </a:xfrm>
          <a:prstGeom prst="rect">
            <a:avLst/>
          </a:prstGeom>
          <a:noFill/>
          <a:ln w="22225">
            <a:solidFill>
              <a:schemeClr val="bg1">
                <a:lumMod val="50000"/>
              </a:schemeClr>
            </a:solidFill>
            <a:miter lim="800000"/>
            <a:headEnd/>
            <a:tailEnd/>
          </a:ln>
        </p:spPr>
      </p:pic>
      <p:sp>
        <p:nvSpPr>
          <p:cNvPr id="3" name="Rectangle 6"/>
          <p:cNvSpPr>
            <a:spLocks noChangeArrowheads="1"/>
          </p:cNvSpPr>
          <p:nvPr/>
        </p:nvSpPr>
        <p:spPr bwMode="auto">
          <a:xfrm>
            <a:off x="2179028" y="2099897"/>
            <a:ext cx="5317880" cy="3588726"/>
          </a:xfrm>
          <a:prstGeom prst="rect">
            <a:avLst/>
          </a:prstGeom>
          <a:solidFill>
            <a:srgbClr val="DBEEEF"/>
          </a:solidFill>
          <a:ln w="22225">
            <a:solidFill>
              <a:schemeClr val="bg1">
                <a:lumMod val="50000"/>
              </a:schemeClr>
            </a:solidFill>
            <a:miter lim="800000"/>
            <a:headEnd/>
            <a:tailEnd/>
          </a:ln>
        </p:spPr>
        <p:txBody>
          <a:bodyPr lIns="166154" rIns="66462"/>
          <a:lstStyle/>
          <a:p>
            <a:pPr>
              <a:lnSpc>
                <a:spcPct val="150000"/>
              </a:lnSpc>
              <a:spcBef>
                <a:spcPts val="1662"/>
              </a:spcBef>
              <a:spcAft>
                <a:spcPts val="1108"/>
              </a:spcAft>
              <a:defRPr/>
            </a:pPr>
            <a:r>
              <a:rPr lang="en-US" altLang="zh-CN" sz="2954" b="1" dirty="0">
                <a:solidFill>
                  <a:srgbClr val="C00000"/>
                </a:solidFill>
                <a:latin typeface="Helvetica Neue" charset="0"/>
                <a:ea typeface="Helvetica Neue" charset="0"/>
                <a:cs typeface="Helvetica Neue" charset="0"/>
              </a:rPr>
              <a:t>Top 10 countries</a:t>
            </a:r>
          </a:p>
          <a:p>
            <a:pPr>
              <a:defRPr/>
            </a:pPr>
            <a:r>
              <a:rPr lang="en-US" altLang="zh-CN" sz="2954" dirty="0">
                <a:latin typeface="Helvetica Neue" charset="0"/>
                <a:ea typeface="Helvetica Neue" charset="0"/>
                <a:cs typeface="Helvetica Neue" charset="0"/>
              </a:rPr>
              <a:t>1.  USA               6. Canada</a:t>
            </a:r>
          </a:p>
          <a:p>
            <a:pPr>
              <a:defRPr/>
            </a:pPr>
            <a:r>
              <a:rPr lang="en-US" altLang="zh-CN" sz="2954" dirty="0">
                <a:latin typeface="Helvetica Neue" charset="0"/>
                <a:ea typeface="Helvetica Neue" charset="0"/>
                <a:cs typeface="Helvetica Neue" charset="0"/>
              </a:rPr>
              <a:t>2.  China             7. Japan</a:t>
            </a:r>
          </a:p>
          <a:p>
            <a:pPr marL="422041" indent="-422041">
              <a:defRPr/>
            </a:pPr>
            <a:r>
              <a:rPr lang="en-US" altLang="zh-CN" sz="2954" dirty="0">
                <a:latin typeface="Helvetica Neue" charset="0"/>
                <a:ea typeface="Helvetica Neue" charset="0"/>
                <a:cs typeface="Helvetica Neue" charset="0"/>
              </a:rPr>
              <a:t>3.  Germany        8. Spain</a:t>
            </a:r>
          </a:p>
          <a:p>
            <a:pPr marL="422041" indent="-422041">
              <a:defRPr/>
            </a:pPr>
            <a:r>
              <a:rPr lang="en-US" altLang="zh-CN" sz="2954" dirty="0">
                <a:latin typeface="Helvetica Neue" charset="0"/>
                <a:ea typeface="Helvetica Neue" charset="0"/>
                <a:cs typeface="Helvetica Neue" charset="0"/>
              </a:rPr>
              <a:t>4.  India               9. France</a:t>
            </a:r>
          </a:p>
          <a:p>
            <a:pPr>
              <a:defRPr/>
            </a:pPr>
            <a:r>
              <a:rPr lang="en-US" altLang="zh-CN" sz="2954" dirty="0">
                <a:latin typeface="Helvetica Neue" charset="0"/>
                <a:ea typeface="Helvetica Neue" charset="0"/>
                <a:cs typeface="Helvetica Neue" charset="0"/>
              </a:rPr>
              <a:t>5.  UK                 10. Italy</a:t>
            </a:r>
          </a:p>
        </p:txBody>
      </p:sp>
      <p:sp>
        <p:nvSpPr>
          <p:cNvPr id="4" name="矩形 3"/>
          <p:cNvSpPr/>
          <p:nvPr/>
        </p:nvSpPr>
        <p:spPr>
          <a:xfrm>
            <a:off x="1015512" y="1201616"/>
            <a:ext cx="7544623" cy="499193"/>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altLang="zh-CN" sz="2585" b="1" dirty="0">
                <a:solidFill>
                  <a:srgbClr val="FFFF00"/>
                </a:solidFill>
                <a:latin typeface="Helvetica Neue" charset="0"/>
                <a:ea typeface="Helvetica Neue" charset="0"/>
                <a:cs typeface="Helvetica Neue" charset="0"/>
              </a:rPr>
              <a:t>8.32 million IP from 220 countries/regions</a:t>
            </a:r>
          </a:p>
        </p:txBody>
      </p:sp>
      <p:sp>
        <p:nvSpPr>
          <p:cNvPr id="5" name="标题 1"/>
          <p:cNvSpPr txBox="1">
            <a:spLocks/>
          </p:cNvSpPr>
          <p:nvPr/>
        </p:nvSpPr>
        <p:spPr bwMode="auto">
          <a:xfrm>
            <a:off x="0" y="438151"/>
            <a:ext cx="9144000" cy="797169"/>
          </a:xfrm>
          <a:prstGeom prst="rect">
            <a:avLst/>
          </a:prstGeom>
          <a:noFill/>
          <a:ln w="9525">
            <a:noFill/>
            <a:miter lim="800000"/>
            <a:headEnd/>
            <a:tailEnd/>
          </a:ln>
        </p:spPr>
        <p:txBody>
          <a:bodyPr anchor="ctr"/>
          <a:lstStyle/>
          <a:p>
            <a:pPr algn="ctr">
              <a:defRPr/>
            </a:pPr>
            <a:r>
              <a:rPr kumimoji="1" lang="en-US" altLang="zh-CN" sz="3692" dirty="0">
                <a:latin typeface="Helvetica Neue" charset="0"/>
                <a:ea typeface="Helvetica Neue" charset="0"/>
                <a:cs typeface="Helvetica Neue" charset="0"/>
              </a:rPr>
              <a:t>User Distribution</a:t>
            </a:r>
            <a:endParaRPr kumimoji="1" lang="zh-CN" altLang="en-US" sz="3692" kern="0" dirty="0">
              <a:latin typeface="Helvetica Neue" charset="0"/>
              <a:ea typeface="Helvetica Neue" charset="0"/>
              <a:cs typeface="Helvetica Neue" charset="0"/>
            </a:endParaRPr>
          </a:p>
        </p:txBody>
      </p:sp>
    </p:spTree>
    <p:custDataLst>
      <p:tags r:id="rId1"/>
    </p:custDataLst>
    <p:extLst>
      <p:ext uri="{BB962C8B-B14F-4D97-AF65-F5344CB8AC3E}">
        <p14:creationId xmlns:p14="http://schemas.microsoft.com/office/powerpoint/2010/main" val="174654116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4"/>
          <p:cNvSpPr txBox="1">
            <a:spLocks noChangeArrowheads="1"/>
          </p:cNvSpPr>
          <p:nvPr/>
        </p:nvSpPr>
        <p:spPr bwMode="auto">
          <a:xfrm>
            <a:off x="1" y="1981200"/>
            <a:ext cx="9144000" cy="3067506"/>
          </a:xfrm>
          <a:prstGeom prst="rect">
            <a:avLst/>
          </a:prstGeom>
          <a:noFill/>
          <a:ln w="9525">
            <a:noFill/>
            <a:miter lim="800000"/>
            <a:headEnd/>
            <a:tailEnd/>
          </a:ln>
        </p:spPr>
        <p:txBody>
          <a:bodyPr wrap="square">
            <a:spAutoFit/>
          </a:bodyPr>
          <a:lstStyle/>
          <a:p>
            <a:pPr algn="ctr">
              <a:spcBef>
                <a:spcPct val="50000"/>
              </a:spcBef>
            </a:pPr>
            <a:r>
              <a:rPr lang="en-US" altLang="zh-CN" sz="4000" dirty="0" smtClean="0">
                <a:sym typeface="Wingdings" pitchFamily="2" charset="2"/>
              </a:rPr>
              <a:t>Thank you</a:t>
            </a:r>
            <a:r>
              <a:rPr lang="zh-CN" altLang="en-US" sz="4000" dirty="0" smtClean="0">
                <a:sym typeface="Wingdings" pitchFamily="2" charset="2"/>
              </a:rPr>
              <a:t>！</a:t>
            </a:r>
            <a:endParaRPr lang="en-US" altLang="zh-CN" sz="4000" dirty="0" smtClean="0">
              <a:sym typeface="Wingdings" pitchFamily="2" charset="2"/>
            </a:endParaRPr>
          </a:p>
          <a:p>
            <a:pPr algn="ctr">
              <a:spcBef>
                <a:spcPts val="960"/>
              </a:spcBef>
            </a:pPr>
            <a:r>
              <a:rPr lang="en-US" altLang="zh-CN" sz="2000" b="1" dirty="0" smtClean="0">
                <a:sym typeface="Wingdings" pitchFamily="2" charset="2"/>
              </a:rPr>
              <a:t>Collaborators:</a:t>
            </a:r>
            <a:r>
              <a:rPr lang="en-US" altLang="zh-CN" sz="2000" dirty="0" smtClean="0">
                <a:sym typeface="Wingdings" pitchFamily="2" charset="2"/>
              </a:rPr>
              <a:t> </a:t>
            </a:r>
            <a:r>
              <a:rPr lang="de-DE" altLang="zh-CN" sz="2000" dirty="0" smtClean="0">
                <a:sym typeface="Wingdings" pitchFamily="2" charset="2"/>
              </a:rPr>
              <a:t>John </a:t>
            </a:r>
            <a:r>
              <a:rPr lang="de-DE" altLang="zh-CN" sz="2000" dirty="0" err="1" smtClean="0">
                <a:sym typeface="Wingdings" pitchFamily="2" charset="2"/>
              </a:rPr>
              <a:t>Hopcroft</a:t>
            </a:r>
            <a:r>
              <a:rPr lang="de-DE" altLang="zh-CN" sz="2000" dirty="0" smtClean="0">
                <a:sym typeface="Wingdings" pitchFamily="2" charset="2"/>
              </a:rPr>
              <a:t>, Jon Kleinberg, </a:t>
            </a:r>
            <a:r>
              <a:rPr lang="de-DE" altLang="zh-CN" sz="2000" dirty="0" err="1" smtClean="0">
                <a:sym typeface="Wingdings" pitchFamily="2" charset="2"/>
              </a:rPr>
              <a:t>Chenhao</a:t>
            </a:r>
            <a:r>
              <a:rPr lang="de-DE" altLang="zh-CN" sz="2000" dirty="0" smtClean="0">
                <a:sym typeface="Wingdings" pitchFamily="2" charset="2"/>
              </a:rPr>
              <a:t> Tan (</a:t>
            </a:r>
            <a:r>
              <a:rPr lang="de-DE" altLang="zh-CN" sz="2000" b="1" dirty="0">
                <a:solidFill>
                  <a:srgbClr val="800000"/>
                </a:solidFill>
                <a:sym typeface="Wingdings" pitchFamily="2" charset="2"/>
              </a:rPr>
              <a:t>Cornell</a:t>
            </a:r>
            <a:r>
              <a:rPr lang="de-DE" altLang="zh-CN" sz="2000" dirty="0">
                <a:sym typeface="Wingdings" pitchFamily="2" charset="2"/>
              </a:rPr>
              <a:t>)</a:t>
            </a:r>
          </a:p>
          <a:p>
            <a:pPr algn="ctr">
              <a:spcBef>
                <a:spcPts val="600"/>
              </a:spcBef>
            </a:pPr>
            <a:r>
              <a:rPr lang="de-DE" altLang="zh-CN" sz="2000" dirty="0" err="1">
                <a:sym typeface="Wingdings" pitchFamily="2" charset="2"/>
              </a:rPr>
              <a:t>Jiawei</a:t>
            </a:r>
            <a:r>
              <a:rPr lang="de-DE" altLang="zh-CN" sz="2000" dirty="0">
                <a:sym typeface="Wingdings" pitchFamily="2" charset="2"/>
              </a:rPr>
              <a:t> Han </a:t>
            </a:r>
            <a:r>
              <a:rPr lang="de-DE" altLang="zh-CN" sz="2000" dirty="0" smtClean="0">
                <a:sym typeface="Wingdings" pitchFamily="2" charset="2"/>
              </a:rPr>
              <a:t>(</a:t>
            </a:r>
            <a:r>
              <a:rPr lang="de-DE" altLang="zh-CN" sz="2000" b="1" dirty="0">
                <a:solidFill>
                  <a:srgbClr val="000090"/>
                </a:solidFill>
                <a:sym typeface="Wingdings" pitchFamily="2" charset="2"/>
              </a:rPr>
              <a:t>UIUC</a:t>
            </a:r>
            <a:r>
              <a:rPr lang="de-DE" altLang="zh-CN" sz="2000" dirty="0" smtClean="0">
                <a:sym typeface="Wingdings" pitchFamily="2" charset="2"/>
              </a:rPr>
              <a:t>), Philip </a:t>
            </a:r>
            <a:r>
              <a:rPr lang="de-DE" altLang="zh-CN" sz="2000" dirty="0" err="1">
                <a:sym typeface="Wingdings" pitchFamily="2" charset="2"/>
              </a:rPr>
              <a:t>Yu</a:t>
            </a:r>
            <a:r>
              <a:rPr lang="de-DE" altLang="zh-CN" sz="2000" dirty="0">
                <a:sym typeface="Wingdings" pitchFamily="2" charset="2"/>
              </a:rPr>
              <a:t> (</a:t>
            </a:r>
            <a:r>
              <a:rPr lang="de-DE" altLang="zh-CN" sz="2000" b="1" dirty="0">
                <a:solidFill>
                  <a:srgbClr val="800000"/>
                </a:solidFill>
                <a:sym typeface="Wingdings" pitchFamily="2" charset="2"/>
              </a:rPr>
              <a:t>UIC</a:t>
            </a:r>
            <a:r>
              <a:rPr lang="de-DE" altLang="zh-CN" sz="2000" dirty="0" smtClean="0">
                <a:sym typeface="Wingdings" pitchFamily="2" charset="2"/>
              </a:rPr>
              <a:t>)</a:t>
            </a:r>
          </a:p>
          <a:p>
            <a:pPr algn="ctr">
              <a:spcBef>
                <a:spcPts val="600"/>
              </a:spcBef>
            </a:pPr>
            <a:r>
              <a:rPr lang="de-DE" altLang="zh-CN" sz="2000" dirty="0" smtClean="0">
                <a:sym typeface="Wingdings" pitchFamily="2" charset="2"/>
              </a:rPr>
              <a:t>Jian </a:t>
            </a:r>
            <a:r>
              <a:rPr lang="de-DE" altLang="zh-CN" sz="2000" dirty="0">
                <a:sym typeface="Wingdings" pitchFamily="2" charset="2"/>
              </a:rPr>
              <a:t>Pei (</a:t>
            </a:r>
            <a:r>
              <a:rPr lang="de-DE" altLang="zh-CN" sz="2000" b="1" dirty="0" smtClean="0">
                <a:solidFill>
                  <a:srgbClr val="000090"/>
                </a:solidFill>
                <a:sym typeface="Wingdings" pitchFamily="2" charset="2"/>
              </a:rPr>
              <a:t>SFU</a:t>
            </a:r>
            <a:r>
              <a:rPr lang="de-DE" altLang="zh-CN" sz="2000" dirty="0" smtClean="0">
                <a:sym typeface="Wingdings" pitchFamily="2" charset="2"/>
              </a:rPr>
              <a:t>), </a:t>
            </a:r>
            <a:r>
              <a:rPr lang="de-DE" altLang="zh-CN" sz="2000" dirty="0" err="1" smtClean="0">
                <a:sym typeface="Wingdings" pitchFamily="2" charset="2"/>
              </a:rPr>
              <a:t>Hanghang</a:t>
            </a:r>
            <a:r>
              <a:rPr lang="de-DE" altLang="zh-CN" sz="2000" dirty="0" smtClean="0">
                <a:sym typeface="Wingdings" pitchFamily="2" charset="2"/>
              </a:rPr>
              <a:t> </a:t>
            </a:r>
            <a:r>
              <a:rPr lang="de-DE" altLang="zh-CN" sz="2000" dirty="0">
                <a:sym typeface="Wingdings" pitchFamily="2" charset="2"/>
              </a:rPr>
              <a:t>Tong </a:t>
            </a:r>
            <a:r>
              <a:rPr lang="en-US" altLang="zh-CN" sz="2000" dirty="0">
                <a:sym typeface="Wingdings" pitchFamily="2" charset="2"/>
              </a:rPr>
              <a:t>(</a:t>
            </a:r>
            <a:r>
              <a:rPr lang="en-US" altLang="zh-CN" sz="2000" b="1" dirty="0">
                <a:solidFill>
                  <a:srgbClr val="FF0000"/>
                </a:solidFill>
                <a:sym typeface="Wingdings" pitchFamily="2" charset="2"/>
              </a:rPr>
              <a:t>ASU</a:t>
            </a:r>
            <a:r>
              <a:rPr lang="en-US" altLang="zh-CN" sz="2000" dirty="0" smtClean="0">
                <a:sym typeface="Wingdings" pitchFamily="2" charset="2"/>
              </a:rPr>
              <a:t>) </a:t>
            </a:r>
            <a:endParaRPr lang="en-US" altLang="zh-CN" sz="2000" dirty="0" smtClean="0">
              <a:sym typeface="Wingdings" pitchFamily="2" charset="2"/>
            </a:endParaRPr>
          </a:p>
          <a:p>
            <a:pPr algn="ctr">
              <a:spcBef>
                <a:spcPts val="600"/>
              </a:spcBef>
            </a:pPr>
            <a:r>
              <a:rPr lang="de-DE" altLang="zh-CN" sz="2000" dirty="0" err="1" smtClean="0">
                <a:sym typeface="Wingdings" pitchFamily="2" charset="2"/>
              </a:rPr>
              <a:t>Tiancheng</a:t>
            </a:r>
            <a:r>
              <a:rPr lang="de-DE" altLang="zh-CN" sz="2000" dirty="0" smtClean="0">
                <a:sym typeface="Wingdings" pitchFamily="2" charset="2"/>
              </a:rPr>
              <a:t> </a:t>
            </a:r>
            <a:r>
              <a:rPr lang="de-DE" altLang="zh-CN" sz="2000" dirty="0" smtClean="0">
                <a:sym typeface="Wingdings" pitchFamily="2" charset="2"/>
              </a:rPr>
              <a:t>Lou (</a:t>
            </a:r>
            <a:r>
              <a:rPr lang="de-DE" altLang="zh-CN" sz="2000" b="1" dirty="0" err="1" smtClean="0">
                <a:solidFill>
                  <a:srgbClr val="006600"/>
                </a:solidFill>
                <a:sym typeface="Wingdings" pitchFamily="2" charset="2"/>
              </a:rPr>
              <a:t>Google&amp;Baidu</a:t>
            </a:r>
            <a:r>
              <a:rPr lang="de-DE" altLang="zh-CN" sz="2000" dirty="0" smtClean="0">
                <a:sym typeface="Wingdings" pitchFamily="2" charset="2"/>
              </a:rPr>
              <a:t>), </a:t>
            </a:r>
            <a:r>
              <a:rPr lang="de-DE" altLang="zh-CN" sz="2000" dirty="0" err="1" smtClean="0">
                <a:sym typeface="Wingdings" pitchFamily="2" charset="2"/>
              </a:rPr>
              <a:t>Jimeng</a:t>
            </a:r>
            <a:r>
              <a:rPr lang="de-DE" altLang="zh-CN" sz="2000" dirty="0" smtClean="0">
                <a:sym typeface="Wingdings" pitchFamily="2" charset="2"/>
              </a:rPr>
              <a:t> </a:t>
            </a:r>
            <a:r>
              <a:rPr lang="de-DE" altLang="zh-CN" sz="2000" dirty="0" smtClean="0">
                <a:sym typeface="Wingdings" pitchFamily="2" charset="2"/>
              </a:rPr>
              <a:t>Sun (</a:t>
            </a:r>
            <a:r>
              <a:rPr lang="de-DE" altLang="zh-CN" sz="2000" b="1" dirty="0" smtClean="0">
                <a:solidFill>
                  <a:srgbClr val="FF6600"/>
                </a:solidFill>
                <a:sym typeface="Wingdings" pitchFamily="2" charset="2"/>
              </a:rPr>
              <a:t>GIT</a:t>
            </a:r>
            <a:r>
              <a:rPr lang="de-DE" altLang="zh-CN" sz="2000" dirty="0" smtClean="0">
                <a:sym typeface="Wingdings" pitchFamily="2" charset="2"/>
              </a:rPr>
              <a:t>)</a:t>
            </a:r>
          </a:p>
          <a:p>
            <a:pPr algn="ctr">
              <a:spcBef>
                <a:spcPts val="600"/>
              </a:spcBef>
            </a:pPr>
            <a:r>
              <a:rPr lang="de-DE" altLang="zh-CN" sz="2000" dirty="0" smtClean="0">
                <a:sym typeface="Wingdings" pitchFamily="2" charset="2"/>
              </a:rPr>
              <a:t>W</a:t>
            </a:r>
            <a:r>
              <a:rPr lang="en-US" altLang="zh-CN" sz="2000" dirty="0" err="1" smtClean="0">
                <a:sym typeface="Wingdings" pitchFamily="2" charset="2"/>
              </a:rPr>
              <a:t>ei</a:t>
            </a:r>
            <a:r>
              <a:rPr lang="en-US" altLang="zh-CN" sz="2000" dirty="0" smtClean="0">
                <a:sym typeface="Wingdings" pitchFamily="2" charset="2"/>
              </a:rPr>
              <a:t> Chen, Ming Zhou, Long </a:t>
            </a:r>
            <a:r>
              <a:rPr lang="en-US" altLang="zh-CN" sz="2000" dirty="0" smtClean="0">
                <a:sym typeface="Wingdings" pitchFamily="2" charset="2"/>
              </a:rPr>
              <a:t>Jiang, Chi Wang, </a:t>
            </a:r>
            <a:r>
              <a:rPr lang="en-US" altLang="zh-CN" sz="2000" dirty="0" err="1" smtClean="0">
                <a:sym typeface="Wingdings" pitchFamily="2" charset="2"/>
              </a:rPr>
              <a:t>Yuxiao</a:t>
            </a:r>
            <a:r>
              <a:rPr lang="en-US" altLang="zh-CN" sz="2000" dirty="0" smtClean="0">
                <a:sym typeface="Wingdings" pitchFamily="2" charset="2"/>
              </a:rPr>
              <a:t> Dong </a:t>
            </a:r>
            <a:r>
              <a:rPr lang="en-US" altLang="zh-CN" sz="2000" dirty="0" smtClean="0">
                <a:sym typeface="Wingdings" pitchFamily="2" charset="2"/>
              </a:rPr>
              <a:t>(</a:t>
            </a:r>
            <a:r>
              <a:rPr lang="en-US" altLang="zh-CN" sz="2000" b="1" dirty="0" smtClean="0">
                <a:solidFill>
                  <a:srgbClr val="FF0000"/>
                </a:solidFill>
                <a:sym typeface="Wingdings" pitchFamily="2" charset="2"/>
              </a:rPr>
              <a:t>Microsoft</a:t>
            </a:r>
            <a:r>
              <a:rPr lang="en-US" altLang="zh-CN" sz="2000" dirty="0" smtClean="0">
                <a:sym typeface="Wingdings" pitchFamily="2" charset="2"/>
              </a:rPr>
              <a:t>)</a:t>
            </a:r>
            <a:endParaRPr lang="de-DE" altLang="zh-CN" sz="2000" dirty="0" smtClean="0">
              <a:sym typeface="Wingdings" pitchFamily="2" charset="2"/>
            </a:endParaRPr>
          </a:p>
          <a:p>
            <a:pPr algn="ctr">
              <a:spcBef>
                <a:spcPts val="600"/>
              </a:spcBef>
            </a:pPr>
            <a:r>
              <a:rPr lang="de-DE" altLang="zh-CN" sz="2000" dirty="0" err="1" smtClean="0">
                <a:sym typeface="Wingdings" pitchFamily="2" charset="2"/>
              </a:rPr>
              <a:t>Yutao</a:t>
            </a:r>
            <a:r>
              <a:rPr lang="de-DE" altLang="zh-CN" sz="2000" dirty="0" smtClean="0">
                <a:sym typeface="Wingdings" pitchFamily="2" charset="2"/>
              </a:rPr>
              <a:t> Zhang, </a:t>
            </a:r>
            <a:r>
              <a:rPr lang="de-DE" altLang="zh-CN" sz="2000" dirty="0" err="1" smtClean="0">
                <a:sym typeface="Wingdings" pitchFamily="2" charset="2"/>
              </a:rPr>
              <a:t>Jing</a:t>
            </a:r>
            <a:r>
              <a:rPr lang="de-DE" altLang="zh-CN" sz="2000" dirty="0" smtClean="0">
                <a:sym typeface="Wingdings" pitchFamily="2" charset="2"/>
              </a:rPr>
              <a:t> Zhang, </a:t>
            </a:r>
            <a:r>
              <a:rPr lang="de-DE" altLang="zh-CN" sz="2000" dirty="0" err="1" smtClean="0">
                <a:sym typeface="Wingdings" pitchFamily="2" charset="2"/>
              </a:rPr>
              <a:t>Zhanpeng</a:t>
            </a:r>
            <a:r>
              <a:rPr lang="de-DE" altLang="zh-CN" sz="2000" dirty="0" smtClean="0">
                <a:sym typeface="Wingdings" pitchFamily="2" charset="2"/>
              </a:rPr>
              <a:t> Fang, </a:t>
            </a:r>
            <a:r>
              <a:rPr lang="de-DE" altLang="zh-CN" sz="2000" dirty="0" err="1" smtClean="0">
                <a:sym typeface="Wingdings" pitchFamily="2" charset="2"/>
              </a:rPr>
              <a:t>Zi</a:t>
            </a:r>
            <a:r>
              <a:rPr lang="de-DE" altLang="zh-CN" sz="2000" dirty="0" smtClean="0">
                <a:sym typeface="Wingdings" pitchFamily="2" charset="2"/>
              </a:rPr>
              <a:t> Yang, Sen Wu, etc. (</a:t>
            </a:r>
            <a:r>
              <a:rPr lang="de-DE" altLang="zh-CN" sz="2000" b="1" dirty="0">
                <a:solidFill>
                  <a:srgbClr val="660066"/>
                </a:solidFill>
                <a:sym typeface="Wingdings" pitchFamily="2" charset="2"/>
              </a:rPr>
              <a:t>THU</a:t>
            </a:r>
            <a:r>
              <a:rPr lang="de-DE" altLang="zh-CN" sz="2000" dirty="0" smtClean="0">
                <a:sym typeface="Wingdings" pitchFamily="2" charset="2"/>
              </a:rPr>
              <a:t>)</a:t>
            </a:r>
            <a:endParaRPr lang="de-DE" altLang="zh-CN" sz="2000" dirty="0">
              <a:sym typeface="Wingdings" pitchFamily="2" charset="2"/>
            </a:endParaRPr>
          </a:p>
        </p:txBody>
      </p:sp>
      <p:sp>
        <p:nvSpPr>
          <p:cNvPr id="6" name="Rectangle 5"/>
          <p:cNvSpPr/>
          <p:nvPr/>
        </p:nvSpPr>
        <p:spPr>
          <a:xfrm>
            <a:off x="304808" y="5486400"/>
            <a:ext cx="8458192" cy="990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24000" rtlCol="0" anchor="ctr"/>
          <a:lstStyle/>
          <a:p>
            <a:pPr marL="0" lvl="1"/>
            <a:r>
              <a:rPr lang="en-US" dirty="0" smtClean="0">
                <a:solidFill>
                  <a:schemeClr val="tx1"/>
                </a:solidFill>
              </a:rPr>
              <a:t>Jie Tang, KEG, Tsinghua U,                    </a:t>
            </a:r>
            <a:r>
              <a:rPr lang="en-US" dirty="0" smtClean="0">
                <a:solidFill>
                  <a:schemeClr val="tx1"/>
                </a:solidFill>
                <a:hlinkClick r:id="rId3"/>
              </a:rPr>
              <a:t>http://keg.cs.tsinghua.edu.cn/jietang</a:t>
            </a:r>
            <a:endParaRPr lang="en-US" dirty="0" smtClean="0">
              <a:solidFill>
                <a:schemeClr val="tx1"/>
              </a:solidFill>
            </a:endParaRPr>
          </a:p>
          <a:p>
            <a:pPr marL="0" lvl="1"/>
            <a:r>
              <a:rPr lang="en-US" b="1" dirty="0" smtClean="0">
                <a:solidFill>
                  <a:srgbClr val="000090"/>
                </a:solidFill>
              </a:rPr>
              <a:t>Download all data &amp; Codes,</a:t>
            </a:r>
            <a:r>
              <a:rPr lang="en-US" dirty="0" smtClean="0">
                <a:solidFill>
                  <a:schemeClr val="tx1"/>
                </a:solidFill>
              </a:rPr>
              <a:t>                </a:t>
            </a:r>
            <a:r>
              <a:rPr lang="en-US" dirty="0" smtClean="0">
                <a:solidFill>
                  <a:schemeClr val="tx1"/>
                </a:solidFill>
                <a:hlinkClick r:id="rId4"/>
              </a:rPr>
              <a:t>http://arnetminer.org/data</a:t>
            </a:r>
            <a:r>
              <a:rPr lang="en-US" dirty="0" smtClean="0">
                <a:solidFill>
                  <a:schemeClr val="tx1"/>
                </a:solidFill>
              </a:rPr>
              <a:t/>
            </a:r>
            <a:br>
              <a:rPr lang="en-US" dirty="0" smtClean="0">
                <a:solidFill>
                  <a:schemeClr val="tx1"/>
                </a:solidFill>
              </a:rPr>
            </a:br>
            <a:r>
              <a:rPr lang="en-US" dirty="0" smtClean="0">
                <a:solidFill>
                  <a:schemeClr val="tx1"/>
                </a:solidFill>
              </a:rPr>
              <a:t>                                       </a:t>
            </a:r>
            <a:r>
              <a:rPr lang="en-US" b="1" dirty="0" smtClean="0">
                <a:solidFill>
                  <a:srgbClr val="000090"/>
                </a:solidFill>
              </a:rPr>
              <a:t>        </a:t>
            </a:r>
            <a:r>
              <a:rPr lang="en-US" dirty="0" smtClean="0">
                <a:solidFill>
                  <a:schemeClr val="tx1"/>
                </a:solidFill>
              </a:rPr>
              <a:t>                </a:t>
            </a:r>
            <a:r>
              <a:rPr lang="en-US" dirty="0" smtClean="0">
                <a:solidFill>
                  <a:schemeClr val="tx1"/>
                </a:solidFill>
                <a:hlinkClick r:id="rId4"/>
              </a:rPr>
              <a:t>http</a:t>
            </a:r>
            <a:r>
              <a:rPr lang="en-US" dirty="0">
                <a:solidFill>
                  <a:schemeClr val="tx1"/>
                </a:solidFill>
                <a:hlinkClick r:id="rId4"/>
              </a:rPr>
              <a:t>://</a:t>
            </a:r>
            <a:r>
              <a:rPr lang="en-US" dirty="0" smtClean="0">
                <a:solidFill>
                  <a:schemeClr val="tx1"/>
                </a:solidFill>
                <a:hlinkClick r:id="rId4"/>
              </a:rPr>
              <a:t>arnetminer.org/data-sna</a:t>
            </a:r>
            <a:endParaRPr lang="en-US" dirty="0">
              <a:solidFill>
                <a:schemeClr val="tx1"/>
              </a:solidFill>
            </a:endParaRPr>
          </a:p>
        </p:txBody>
      </p:sp>
    </p:spTree>
    <p:extLst>
      <p:ext uri="{BB962C8B-B14F-4D97-AF65-F5344CB8AC3E}">
        <p14:creationId xmlns:p14="http://schemas.microsoft.com/office/powerpoint/2010/main" val="13537040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250583" y="438150"/>
            <a:ext cx="8642838" cy="1329126"/>
          </a:xfrm>
        </p:spPr>
        <p:txBody>
          <a:bodyPr/>
          <a:lstStyle/>
          <a:p>
            <a:pPr algn="l"/>
            <a:r>
              <a:rPr kumimoji="1" lang="en-US" altLang="zh-CN" dirty="0" smtClean="0">
                <a:latin typeface="Helvetica Neue" charset="0"/>
                <a:ea typeface="Helvetica Neue" charset="0"/>
                <a:cs typeface="Helvetica Neue" charset="0"/>
              </a:rPr>
              <a:t>Expert </a:t>
            </a:r>
            <a:br>
              <a:rPr kumimoji="1" lang="en-US" altLang="zh-CN" dirty="0" smtClean="0">
                <a:latin typeface="Helvetica Neue" charset="0"/>
                <a:ea typeface="Helvetica Neue" charset="0"/>
                <a:cs typeface="Helvetica Neue" charset="0"/>
              </a:rPr>
            </a:br>
            <a:r>
              <a:rPr kumimoji="1" lang="en-US" altLang="zh-CN" dirty="0" smtClean="0">
                <a:latin typeface="Helvetica Neue" charset="0"/>
                <a:ea typeface="Helvetica Neue" charset="0"/>
                <a:cs typeface="Helvetica Neue" charset="0"/>
              </a:rPr>
              <a:t>Search</a:t>
            </a:r>
            <a:endParaRPr kumimoji="1" lang="zh-CN" altLang="en-US" dirty="0">
              <a:latin typeface="Helvetica Neue" charset="0"/>
              <a:ea typeface="Helvetica Neue" charset="0"/>
              <a:cs typeface="Helvetica Neue" charset="0"/>
            </a:endParaRPr>
          </a:p>
        </p:txBody>
      </p:sp>
      <p:pic>
        <p:nvPicPr>
          <p:cNvPr id="4" name="图片 3" descr="Screen Shot 2015-07-08 at 11.28.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262" y="275400"/>
            <a:ext cx="6080815" cy="3153600"/>
          </a:xfrm>
          <a:prstGeom prst="rect">
            <a:avLst/>
          </a:prstGeom>
        </p:spPr>
      </p:pic>
      <p:pic>
        <p:nvPicPr>
          <p:cNvPr id="5" name="图片 4" descr="Screen Shot 2015-07-08 at 11.28.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527" y="3395766"/>
            <a:ext cx="6122473" cy="3198464"/>
          </a:xfrm>
          <a:prstGeom prst="rect">
            <a:avLst/>
          </a:prstGeom>
        </p:spPr>
      </p:pic>
      <p:sp>
        <p:nvSpPr>
          <p:cNvPr id="8" name="Rectangle 6"/>
          <p:cNvSpPr>
            <a:spLocks noChangeArrowheads="1"/>
          </p:cNvSpPr>
          <p:nvPr/>
        </p:nvSpPr>
        <p:spPr bwMode="auto">
          <a:xfrm>
            <a:off x="384458" y="2365497"/>
            <a:ext cx="1894364" cy="797627"/>
          </a:xfrm>
          <a:prstGeom prst="rect">
            <a:avLst/>
          </a:prstGeom>
          <a:solidFill>
            <a:srgbClr val="DBEEEF"/>
          </a:solidFill>
          <a:ln w="15875">
            <a:solidFill>
              <a:schemeClr val="bg1">
                <a:lumMod val="50000"/>
              </a:schemeClr>
            </a:solidFill>
            <a:miter lim="800000"/>
            <a:headEnd/>
            <a:tailEnd/>
          </a:ln>
        </p:spPr>
        <p:txBody>
          <a:bodyPr lIns="16615" rIns="16615" anchor="ctr"/>
          <a:lstStyle/>
          <a:p>
            <a:pPr algn="ctr"/>
            <a:r>
              <a:rPr lang="en-US" altLang="zh-CN" dirty="0">
                <a:latin typeface="Helvetica Neue" charset="0"/>
                <a:ea typeface="Helvetica Neue" charset="0"/>
                <a:cs typeface="Helvetica Neue" charset="0"/>
              </a:rPr>
              <a:t>Finding experts,</a:t>
            </a:r>
          </a:p>
          <a:p>
            <a:pPr algn="ctr"/>
            <a:r>
              <a:rPr lang="en-US" altLang="zh-CN" dirty="0">
                <a:latin typeface="Helvetica Neue" charset="0"/>
                <a:ea typeface="Helvetica Neue" charset="0"/>
                <a:cs typeface="Helvetica Neue" charset="0"/>
              </a:rPr>
              <a:t>for “data mining”</a:t>
            </a:r>
          </a:p>
        </p:txBody>
      </p:sp>
      <p:cxnSp>
        <p:nvCxnSpPr>
          <p:cNvPr id="9" name="直接箭头连接符 24"/>
          <p:cNvCxnSpPr>
            <a:stCxn id="8" idx="3"/>
          </p:cNvCxnSpPr>
          <p:nvPr/>
        </p:nvCxnSpPr>
        <p:spPr>
          <a:xfrm flipV="1">
            <a:off x="2278822" y="2598139"/>
            <a:ext cx="731158" cy="166172"/>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6"/>
          <p:cNvSpPr>
            <a:spLocks noChangeArrowheads="1"/>
          </p:cNvSpPr>
          <p:nvPr/>
        </p:nvSpPr>
        <p:spPr bwMode="auto">
          <a:xfrm>
            <a:off x="3608201" y="770243"/>
            <a:ext cx="5471527" cy="456974"/>
          </a:xfrm>
          <a:prstGeom prst="rect">
            <a:avLst/>
          </a:prstGeom>
          <a:solidFill>
            <a:srgbClr val="DBEEEF"/>
          </a:solidFill>
          <a:ln w="15875">
            <a:solidFill>
              <a:schemeClr val="bg1">
                <a:lumMod val="50000"/>
              </a:schemeClr>
            </a:solidFill>
            <a:miter lim="800000"/>
            <a:headEnd/>
            <a:tailEnd/>
          </a:ln>
        </p:spPr>
        <p:txBody>
          <a:bodyPr lIns="16615" rIns="16615" anchor="ctr"/>
          <a:lstStyle/>
          <a:p>
            <a:pPr algn="ctr"/>
            <a:r>
              <a:rPr lang="en-US" altLang="zh-CN" dirty="0" smtClean="0">
                <a:latin typeface="Helvetica Neue" charset="0"/>
                <a:ea typeface="Helvetica Neue" charset="0"/>
                <a:cs typeface="Helvetica Neue" charset="0"/>
              </a:rPr>
              <a:t>Demographics: gender, language, location, etc.</a:t>
            </a:r>
            <a:endParaRPr lang="en-US" altLang="zh-CN" dirty="0">
              <a:latin typeface="Helvetica Neue" charset="0"/>
              <a:ea typeface="Helvetica Neue" charset="0"/>
              <a:cs typeface="Helvetica Neue" charset="0"/>
            </a:endParaRPr>
          </a:p>
        </p:txBody>
      </p:sp>
      <p:sp>
        <p:nvSpPr>
          <p:cNvPr id="17" name="Rectangle 6"/>
          <p:cNvSpPr>
            <a:spLocks noChangeArrowheads="1"/>
          </p:cNvSpPr>
          <p:nvPr/>
        </p:nvSpPr>
        <p:spPr bwMode="auto">
          <a:xfrm>
            <a:off x="6990821" y="2353034"/>
            <a:ext cx="2101066" cy="776856"/>
          </a:xfrm>
          <a:prstGeom prst="rect">
            <a:avLst/>
          </a:prstGeom>
          <a:solidFill>
            <a:srgbClr val="DBEEEF"/>
          </a:solidFill>
          <a:ln w="15875">
            <a:solidFill>
              <a:schemeClr val="bg1">
                <a:lumMod val="50000"/>
              </a:schemeClr>
            </a:solidFill>
            <a:miter lim="800000"/>
            <a:headEnd/>
            <a:tailEnd/>
          </a:ln>
        </p:spPr>
        <p:txBody>
          <a:bodyPr lIns="16615" rIns="16615" anchor="ctr"/>
          <a:lstStyle/>
          <a:p>
            <a:pPr algn="ctr"/>
            <a:r>
              <a:rPr lang="en-US" altLang="zh-CN" dirty="0" smtClean="0">
                <a:latin typeface="Helvetica Neue" charset="0"/>
                <a:ea typeface="Helvetica Neue" charset="0"/>
                <a:cs typeface="Helvetica Neue" charset="0"/>
              </a:rPr>
              <a:t>Knowledge about</a:t>
            </a:r>
            <a:endParaRPr lang="en-US" altLang="zh-CN" dirty="0">
              <a:latin typeface="Helvetica Neue" charset="0"/>
              <a:ea typeface="Helvetica Neue" charset="0"/>
              <a:cs typeface="Helvetica Neue" charset="0"/>
            </a:endParaRPr>
          </a:p>
          <a:p>
            <a:pPr algn="ctr"/>
            <a:r>
              <a:rPr lang="en-US" altLang="zh-CN" dirty="0" smtClean="0">
                <a:latin typeface="Helvetica Neue" charset="0"/>
                <a:ea typeface="Helvetica Neue" charset="0"/>
                <a:cs typeface="Helvetica Neue" charset="0"/>
              </a:rPr>
              <a:t>“</a:t>
            </a:r>
            <a:r>
              <a:rPr lang="en-US" altLang="zh-CN" dirty="0">
                <a:latin typeface="Helvetica Neue" charset="0"/>
                <a:ea typeface="Helvetica Neue" charset="0"/>
                <a:cs typeface="Helvetica Neue" charset="0"/>
              </a:rPr>
              <a:t>data mining”</a:t>
            </a:r>
          </a:p>
        </p:txBody>
      </p:sp>
      <p:sp>
        <p:nvSpPr>
          <p:cNvPr id="20" name="Rectangle 6"/>
          <p:cNvSpPr>
            <a:spLocks noChangeArrowheads="1"/>
          </p:cNvSpPr>
          <p:nvPr/>
        </p:nvSpPr>
        <p:spPr bwMode="auto">
          <a:xfrm>
            <a:off x="4306124" y="2598139"/>
            <a:ext cx="1794661" cy="365579"/>
          </a:xfrm>
          <a:prstGeom prst="rect">
            <a:avLst/>
          </a:prstGeom>
          <a:solidFill>
            <a:srgbClr val="DBEEEF"/>
          </a:solidFill>
          <a:ln w="15875">
            <a:solidFill>
              <a:schemeClr val="bg1">
                <a:lumMod val="50000"/>
              </a:schemeClr>
            </a:solidFill>
            <a:miter lim="800000"/>
            <a:headEnd/>
            <a:tailEnd/>
          </a:ln>
        </p:spPr>
        <p:txBody>
          <a:bodyPr lIns="16615" rIns="16615" anchor="ctr"/>
          <a:lstStyle/>
          <a:p>
            <a:pPr algn="ctr"/>
            <a:r>
              <a:rPr lang="en-US" altLang="zh-CN" dirty="0" smtClean="0">
                <a:latin typeface="Helvetica Neue" charset="0"/>
                <a:ea typeface="Helvetica Neue" charset="0"/>
                <a:cs typeface="Helvetica Neue" charset="0"/>
              </a:rPr>
              <a:t>Similar Authors</a:t>
            </a:r>
            <a:endParaRPr lang="en-US" altLang="zh-CN" dirty="0">
              <a:latin typeface="Helvetica Neue" charset="0"/>
              <a:ea typeface="Helvetica Neue" charset="0"/>
              <a:cs typeface="Helvetica Neue" charset="0"/>
            </a:endParaRPr>
          </a:p>
        </p:txBody>
      </p:sp>
    </p:spTree>
    <p:extLst>
      <p:ext uri="{BB962C8B-B14F-4D97-AF65-F5344CB8AC3E}">
        <p14:creationId xmlns:p14="http://schemas.microsoft.com/office/powerpoint/2010/main" val="1830002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250583" y="438151"/>
            <a:ext cx="8642838" cy="1262658"/>
          </a:xfrm>
        </p:spPr>
        <p:txBody>
          <a:bodyPr/>
          <a:lstStyle/>
          <a:p>
            <a:pPr algn="l"/>
            <a:r>
              <a:rPr kumimoji="1" lang="en-US" altLang="zh-CN" dirty="0" smtClean="0">
                <a:latin typeface="Helvetica Neue" charset="0"/>
                <a:ea typeface="Helvetica Neue" charset="0"/>
                <a:cs typeface="Helvetica Neue" charset="0"/>
              </a:rPr>
              <a:t>Researcher </a:t>
            </a:r>
            <a:br>
              <a:rPr kumimoji="1" lang="en-US" altLang="zh-CN" dirty="0" smtClean="0">
                <a:latin typeface="Helvetica Neue" charset="0"/>
                <a:ea typeface="Helvetica Neue" charset="0"/>
                <a:cs typeface="Helvetica Neue" charset="0"/>
              </a:rPr>
            </a:br>
            <a:r>
              <a:rPr kumimoji="1" lang="en-US" altLang="zh-CN" dirty="0" smtClean="0">
                <a:latin typeface="Helvetica Neue" charset="0"/>
                <a:ea typeface="Helvetica Neue" charset="0"/>
                <a:cs typeface="Helvetica Neue" charset="0"/>
              </a:rPr>
              <a:t>Profile</a:t>
            </a:r>
            <a:endParaRPr kumimoji="1" lang="zh-CN" altLang="en-US" dirty="0">
              <a:latin typeface="Helvetica Neue" charset="0"/>
              <a:ea typeface="Helvetica Neue" charset="0"/>
              <a:cs typeface="Helvetica Neue" charset="0"/>
            </a:endParaRPr>
          </a:p>
        </p:txBody>
      </p:sp>
      <p:pic>
        <p:nvPicPr>
          <p:cNvPr id="5" name="图片 4" descr="Screen Shot 2015-07-08 at 11.12.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045" y="277365"/>
            <a:ext cx="6067551" cy="3135685"/>
          </a:xfrm>
          <a:prstGeom prst="rect">
            <a:avLst/>
          </a:prstGeom>
        </p:spPr>
      </p:pic>
      <p:pic>
        <p:nvPicPr>
          <p:cNvPr id="6" name="图片 5" descr="Screen Shot 2015-07-08 at 11.13.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697" y="3268467"/>
            <a:ext cx="6142506" cy="2945895"/>
          </a:xfrm>
          <a:prstGeom prst="rect">
            <a:avLst/>
          </a:prstGeom>
        </p:spPr>
      </p:pic>
      <p:pic>
        <p:nvPicPr>
          <p:cNvPr id="7" name="图片 6" descr="Screen Shot 2015-07-08 at 11.1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9" y="1999918"/>
            <a:ext cx="3553913" cy="1377486"/>
          </a:xfrm>
          <a:prstGeom prst="rect">
            <a:avLst/>
          </a:prstGeom>
          <a:ln w="22225">
            <a:solidFill>
              <a:srgbClr val="C00000"/>
            </a:solidFill>
          </a:ln>
        </p:spPr>
      </p:pic>
      <p:sp>
        <p:nvSpPr>
          <p:cNvPr id="8" name="矩形 7"/>
          <p:cNvSpPr/>
          <p:nvPr/>
        </p:nvSpPr>
        <p:spPr>
          <a:xfrm>
            <a:off x="3109684" y="3794579"/>
            <a:ext cx="930565" cy="232641"/>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cxnSp>
        <p:nvCxnSpPr>
          <p:cNvPr id="9" name="直接箭头连接符 24"/>
          <p:cNvCxnSpPr>
            <a:stCxn id="8" idx="1"/>
            <a:endCxn id="7" idx="2"/>
          </p:cNvCxnSpPr>
          <p:nvPr/>
        </p:nvCxnSpPr>
        <p:spPr>
          <a:xfrm flipH="1" flipV="1">
            <a:off x="1795835" y="3377404"/>
            <a:ext cx="1313849" cy="533496"/>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图片 14" descr="Screen Shot 2015-07-08 at 11.15.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1" y="4492503"/>
            <a:ext cx="4669309" cy="1019564"/>
          </a:xfrm>
          <a:prstGeom prst="rect">
            <a:avLst/>
          </a:prstGeom>
          <a:ln w="22225">
            <a:solidFill>
              <a:srgbClr val="C00000"/>
            </a:solidFill>
          </a:ln>
        </p:spPr>
      </p:pic>
      <p:sp>
        <p:nvSpPr>
          <p:cNvPr id="16" name="矩形 15"/>
          <p:cNvSpPr/>
          <p:nvPr/>
        </p:nvSpPr>
        <p:spPr>
          <a:xfrm>
            <a:off x="3113033" y="4027220"/>
            <a:ext cx="930565" cy="232641"/>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cxnSp>
        <p:nvCxnSpPr>
          <p:cNvPr id="17" name="直接箭头连接符 24"/>
          <p:cNvCxnSpPr>
            <a:stCxn id="16" idx="1"/>
            <a:endCxn id="15" idx="0"/>
          </p:cNvCxnSpPr>
          <p:nvPr/>
        </p:nvCxnSpPr>
        <p:spPr>
          <a:xfrm flipH="1">
            <a:off x="2351536" y="4143541"/>
            <a:ext cx="761497" cy="348962"/>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6"/>
          <p:cNvSpPr>
            <a:spLocks noChangeArrowheads="1"/>
          </p:cNvSpPr>
          <p:nvPr/>
        </p:nvSpPr>
        <p:spPr bwMode="auto">
          <a:xfrm>
            <a:off x="5602268" y="1135822"/>
            <a:ext cx="1196441" cy="299110"/>
          </a:xfrm>
          <a:prstGeom prst="rect">
            <a:avLst/>
          </a:prstGeom>
          <a:solidFill>
            <a:srgbClr val="DBEEEF"/>
          </a:solidFill>
          <a:ln w="15875">
            <a:solidFill>
              <a:schemeClr val="bg1">
                <a:lumMod val="50000"/>
              </a:schemeClr>
            </a:solidFill>
            <a:miter lim="800000"/>
            <a:headEnd/>
            <a:tailEnd/>
          </a:ln>
        </p:spPr>
        <p:txBody>
          <a:bodyPr lIns="16615" rIns="16615" anchor="ctr"/>
          <a:lstStyle/>
          <a:p>
            <a:pPr algn="ctr"/>
            <a:r>
              <a:rPr lang="en-US" altLang="zh-CN" sz="1477" dirty="0">
                <a:latin typeface="Helvetica Neue" charset="0"/>
                <a:ea typeface="Helvetica Neue" charset="0"/>
                <a:cs typeface="Helvetica Neue" charset="0"/>
              </a:rPr>
              <a:t>Basic Info.</a:t>
            </a:r>
          </a:p>
        </p:txBody>
      </p:sp>
      <p:sp>
        <p:nvSpPr>
          <p:cNvPr id="20" name="Rectangle 6"/>
          <p:cNvSpPr>
            <a:spLocks noChangeArrowheads="1"/>
          </p:cNvSpPr>
          <p:nvPr/>
        </p:nvSpPr>
        <p:spPr bwMode="auto">
          <a:xfrm>
            <a:off x="3741138" y="2598138"/>
            <a:ext cx="1063503" cy="498517"/>
          </a:xfrm>
          <a:prstGeom prst="rect">
            <a:avLst/>
          </a:prstGeom>
          <a:solidFill>
            <a:srgbClr val="DBEEEF"/>
          </a:solidFill>
          <a:ln w="15875">
            <a:solidFill>
              <a:schemeClr val="bg1">
                <a:lumMod val="50000"/>
              </a:schemeClr>
            </a:solidFill>
            <a:miter lim="800000"/>
            <a:headEnd/>
            <a:tailEnd/>
          </a:ln>
        </p:spPr>
        <p:txBody>
          <a:bodyPr lIns="16615" rIns="16615" anchor="ctr"/>
          <a:lstStyle/>
          <a:p>
            <a:pPr algn="ctr"/>
            <a:r>
              <a:rPr lang="en-US" altLang="zh-CN" sz="1477" dirty="0">
                <a:latin typeface="Helvetica Neue" charset="0"/>
                <a:ea typeface="Helvetica Neue" charset="0"/>
                <a:cs typeface="Helvetica Neue" charset="0"/>
              </a:rPr>
              <a:t>Citation Statistics</a:t>
            </a:r>
          </a:p>
        </p:txBody>
      </p:sp>
      <p:sp>
        <p:nvSpPr>
          <p:cNvPr id="21" name="Rectangle 6"/>
          <p:cNvSpPr>
            <a:spLocks noChangeArrowheads="1"/>
          </p:cNvSpPr>
          <p:nvPr/>
        </p:nvSpPr>
        <p:spPr bwMode="auto">
          <a:xfrm>
            <a:off x="7496633" y="2664607"/>
            <a:ext cx="1296144" cy="299110"/>
          </a:xfrm>
          <a:prstGeom prst="rect">
            <a:avLst/>
          </a:prstGeom>
          <a:solidFill>
            <a:srgbClr val="DBEEEF"/>
          </a:solidFill>
          <a:ln w="15875">
            <a:solidFill>
              <a:schemeClr val="bg1">
                <a:lumMod val="50000"/>
              </a:schemeClr>
            </a:solidFill>
            <a:miter lim="800000"/>
            <a:headEnd/>
            <a:tailEnd/>
          </a:ln>
        </p:spPr>
        <p:txBody>
          <a:bodyPr lIns="16615" rIns="16615" anchor="ctr"/>
          <a:lstStyle/>
          <a:p>
            <a:pPr algn="ctr"/>
            <a:r>
              <a:rPr lang="en-US" altLang="zh-CN" sz="1477" dirty="0">
                <a:latin typeface="Helvetica Neue" charset="0"/>
                <a:ea typeface="Helvetica Neue" charset="0"/>
                <a:cs typeface="Helvetica Neue" charset="0"/>
              </a:rPr>
              <a:t>Ego Network</a:t>
            </a:r>
          </a:p>
        </p:txBody>
      </p:sp>
      <p:sp>
        <p:nvSpPr>
          <p:cNvPr id="22" name="Rectangle 6"/>
          <p:cNvSpPr>
            <a:spLocks noChangeArrowheads="1"/>
          </p:cNvSpPr>
          <p:nvPr/>
        </p:nvSpPr>
        <p:spPr bwMode="auto">
          <a:xfrm>
            <a:off x="5336393" y="1933449"/>
            <a:ext cx="1661723" cy="299066"/>
          </a:xfrm>
          <a:prstGeom prst="rect">
            <a:avLst/>
          </a:prstGeom>
          <a:solidFill>
            <a:srgbClr val="DBEEEF"/>
          </a:solidFill>
          <a:ln w="15875">
            <a:solidFill>
              <a:schemeClr val="bg1">
                <a:lumMod val="50000"/>
              </a:schemeClr>
            </a:solidFill>
            <a:miter lim="800000"/>
            <a:headEnd/>
            <a:tailEnd/>
          </a:ln>
        </p:spPr>
        <p:txBody>
          <a:bodyPr lIns="16615" rIns="16615" anchor="ctr"/>
          <a:lstStyle/>
          <a:p>
            <a:pPr algn="ctr"/>
            <a:r>
              <a:rPr lang="en-US" altLang="zh-CN" sz="1477" dirty="0">
                <a:latin typeface="Helvetica Neue" charset="0"/>
                <a:ea typeface="Helvetica Neue" charset="0"/>
                <a:cs typeface="Helvetica Neue" charset="0"/>
              </a:rPr>
              <a:t>Research Interests</a:t>
            </a:r>
          </a:p>
        </p:txBody>
      </p:sp>
      <p:cxnSp>
        <p:nvCxnSpPr>
          <p:cNvPr id="18" name="直接箭头连接符 24"/>
          <p:cNvCxnSpPr>
            <a:stCxn id="23" idx="3"/>
            <a:endCxn id="11" idx="0"/>
          </p:cNvCxnSpPr>
          <p:nvPr/>
        </p:nvCxnSpPr>
        <p:spPr>
          <a:xfrm>
            <a:off x="4970814" y="1995596"/>
            <a:ext cx="1851367" cy="1299611"/>
          </a:xfrm>
          <a:prstGeom prst="straightConnector1">
            <a:avLst/>
          </a:prstGeom>
          <a:ln w="2222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矩形 7"/>
          <p:cNvSpPr/>
          <p:nvPr/>
        </p:nvSpPr>
        <p:spPr>
          <a:xfrm>
            <a:off x="4688970" y="1858337"/>
            <a:ext cx="281844" cy="274518"/>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pic>
        <p:nvPicPr>
          <p:cNvPr id="11" name="Picture 10"/>
          <p:cNvPicPr>
            <a:picLocks noChangeAspect="1"/>
          </p:cNvPicPr>
          <p:nvPr/>
        </p:nvPicPr>
        <p:blipFill>
          <a:blip r:embed="rId6"/>
          <a:stretch>
            <a:fillRect/>
          </a:stretch>
        </p:blipFill>
        <p:spPr>
          <a:xfrm>
            <a:off x="5369627" y="3295208"/>
            <a:ext cx="2905107" cy="2290812"/>
          </a:xfrm>
          <a:prstGeom prst="rect">
            <a:avLst/>
          </a:prstGeom>
          <a:ln w="22225">
            <a:solidFill>
              <a:srgbClr val="C00000"/>
            </a:solidFill>
          </a:ln>
        </p:spPr>
      </p:pic>
      <p:sp>
        <p:nvSpPr>
          <p:cNvPr id="24" name="矩形 7"/>
          <p:cNvSpPr/>
          <p:nvPr/>
        </p:nvSpPr>
        <p:spPr>
          <a:xfrm>
            <a:off x="4730838" y="2244521"/>
            <a:ext cx="2267278" cy="287104"/>
          </a:xfrm>
          <a:prstGeom prst="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Helvetica Neue" charset="0"/>
              <a:ea typeface="Helvetica Neue" charset="0"/>
              <a:cs typeface="Helvetica Neue" charset="0"/>
            </a:endParaRPr>
          </a:p>
        </p:txBody>
      </p:sp>
    </p:spTree>
    <p:extLst>
      <p:ext uri="{BB962C8B-B14F-4D97-AF65-F5344CB8AC3E}">
        <p14:creationId xmlns:p14="http://schemas.microsoft.com/office/powerpoint/2010/main" val="596031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childTnLst>
                          </p:cTn>
                        </p:par>
                        <p:par>
                          <p:cTn id="30" fill="hold">
                            <p:stCondLst>
                              <p:cond delay="1500"/>
                            </p:stCondLst>
                            <p:childTnLst>
                              <p:par>
                                <p:cTn id="31" presetID="22" presetClass="entr" presetSubtype="2"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par>
                          <p:cTn id="34" fill="hold">
                            <p:stCondLst>
                              <p:cond delay="2000"/>
                            </p:stCondLst>
                            <p:childTnLst>
                              <p:par>
                                <p:cTn id="35" presetID="22" presetClass="entr" presetSubtype="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500"/>
                                        <p:tgtEl>
                                          <p:spTgt spid="17"/>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500"/>
                                        <p:tgtEl>
                                          <p:spTgt spid="15"/>
                                        </p:tgtEl>
                                      </p:cBhvr>
                                    </p:animEffect>
                                  </p:childTnLst>
                                </p:cTn>
                              </p:par>
                            </p:childTnLst>
                          </p:cTn>
                        </p:par>
                        <p:par>
                          <p:cTn id="42" fill="hold">
                            <p:stCondLst>
                              <p:cond delay="3000"/>
                            </p:stCondLst>
                            <p:childTnLst>
                              <p:par>
                                <p:cTn id="43" presetID="22" presetClass="entr" presetSubtype="2"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right)">
                                      <p:cBhvr>
                                        <p:cTn id="45" dur="500"/>
                                        <p:tgtEl>
                                          <p:spTgt spid="23"/>
                                        </p:tgtEl>
                                      </p:cBhvr>
                                    </p:animEffect>
                                  </p:childTnLst>
                                </p:cTn>
                              </p:par>
                            </p:childTnLst>
                          </p:cTn>
                        </p:par>
                        <p:par>
                          <p:cTn id="46" fill="hold">
                            <p:stCondLst>
                              <p:cond delay="3500"/>
                            </p:stCondLst>
                            <p:childTnLst>
                              <p:par>
                                <p:cTn id="47" presetID="22" presetClass="entr" presetSubtype="2"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right)">
                                      <p:cBhvr>
                                        <p:cTn id="49" dur="500"/>
                                        <p:tgtEl>
                                          <p:spTgt spid="18"/>
                                        </p:tgtEl>
                                      </p:cBhvr>
                                    </p:animEffect>
                                  </p:childTnLst>
                                </p:cTn>
                              </p:par>
                            </p:childTnLst>
                          </p:cTn>
                        </p:par>
                        <p:par>
                          <p:cTn id="50" fill="hold">
                            <p:stCondLst>
                              <p:cond delay="4000"/>
                            </p:stCondLst>
                            <p:childTnLst>
                              <p:par>
                                <p:cTn id="51" presetID="3" presetClass="entr" presetSubtype="1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linds(horizont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linds(horizontal)">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9" grpId="0" animBg="1"/>
      <p:bldP spid="20" grpId="0" animBg="1"/>
      <p:bldP spid="21" grpId="0" animBg="1"/>
      <p:bldP spid="22" grpId="0"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683568" y="4087552"/>
            <a:ext cx="2166377" cy="2166377"/>
          </a:xfrm>
          <a:prstGeom prst="rect">
            <a:avLst/>
          </a:prstGeom>
        </p:spPr>
      </p:pic>
      <p:sp>
        <p:nvSpPr>
          <p:cNvPr id="2" name="标题 1"/>
          <p:cNvSpPr>
            <a:spLocks noGrp="1"/>
          </p:cNvSpPr>
          <p:nvPr>
            <p:ph type="title"/>
          </p:nvPr>
        </p:nvSpPr>
        <p:spPr>
          <a:xfrm>
            <a:off x="250583" y="404664"/>
            <a:ext cx="8642838" cy="731226"/>
          </a:xfrm>
        </p:spPr>
        <p:txBody>
          <a:bodyPr/>
          <a:lstStyle/>
          <a:p>
            <a:r>
              <a:rPr lang="en-US" altLang="zh-CN" dirty="0" smtClean="0">
                <a:latin typeface="Helvetica Neue" charset="0"/>
                <a:ea typeface="Helvetica Neue" charset="0"/>
                <a:cs typeface="Helvetica Neue" charset="0"/>
              </a:rPr>
              <a:t>Examples </a:t>
            </a:r>
            <a:r>
              <a:rPr lang="en-US" altLang="zh-CN" sz="2585" dirty="0">
                <a:latin typeface="Helvetica Neue" charset="0"/>
                <a:ea typeface="Helvetica Neue" charset="0"/>
                <a:cs typeface="Helvetica Neue" charset="0"/>
              </a:rPr>
              <a:t>– Expert search</a:t>
            </a:r>
            <a:endParaRPr lang="zh-CN" altLang="en-US" dirty="0">
              <a:latin typeface="Helvetica Neue" charset="0"/>
              <a:ea typeface="Helvetica Neue" charset="0"/>
              <a:cs typeface="Helvetica Neue" charset="0"/>
            </a:endParaRPr>
          </a:p>
        </p:txBody>
      </p:sp>
      <p:sp>
        <p:nvSpPr>
          <p:cNvPr id="5" name="Text Box 10"/>
          <p:cNvSpPr txBox="1">
            <a:spLocks noChangeArrowheads="1"/>
          </p:cNvSpPr>
          <p:nvPr/>
        </p:nvSpPr>
        <p:spPr bwMode="auto">
          <a:xfrm>
            <a:off x="849740" y="3799748"/>
            <a:ext cx="1752600" cy="369332"/>
          </a:xfrm>
          <a:prstGeom prst="rect">
            <a:avLst/>
          </a:prstGeom>
          <a:noFill/>
          <a:ln w="9525">
            <a:noFill/>
            <a:miter lim="800000"/>
            <a:headEnd/>
            <a:tailEnd/>
          </a:ln>
        </p:spPr>
        <p:txBody>
          <a:bodyPr>
            <a:spAutoFit/>
          </a:bodyPr>
          <a:lstStyle/>
          <a:p>
            <a:pPr>
              <a:spcBef>
                <a:spcPct val="50000"/>
              </a:spcBef>
            </a:pPr>
            <a:r>
              <a:rPr lang="en-US" altLang="zh-CN" b="1" smtClean="0">
                <a:latin typeface="Helvetica Neue" charset="0"/>
                <a:ea typeface="Helvetica Neue" charset="0"/>
                <a:cs typeface="Helvetica Neue" charset="0"/>
              </a:rPr>
              <a:t>Researcher</a:t>
            </a:r>
            <a:endParaRPr lang="en-US" altLang="zh-CN" b="1" dirty="0">
              <a:latin typeface="Helvetica Neue" charset="0"/>
              <a:ea typeface="Helvetica Neue" charset="0"/>
              <a:cs typeface="Helvetica Neue" charset="0"/>
            </a:endParaRPr>
          </a:p>
        </p:txBody>
      </p:sp>
      <p:sp>
        <p:nvSpPr>
          <p:cNvPr id="6" name="AutoShape 15"/>
          <p:cNvSpPr>
            <a:spLocks noChangeArrowheads="1"/>
          </p:cNvSpPr>
          <p:nvPr/>
        </p:nvSpPr>
        <p:spPr bwMode="auto">
          <a:xfrm>
            <a:off x="2185399" y="1268760"/>
            <a:ext cx="5876219" cy="2442853"/>
          </a:xfrm>
          <a:prstGeom prst="cloudCallout">
            <a:avLst>
              <a:gd name="adj1" fmla="val -53517"/>
              <a:gd name="adj2" fmla="val 59639"/>
            </a:avLst>
          </a:prstGeom>
          <a:noFill/>
          <a:ln w="9525">
            <a:solidFill>
              <a:schemeClr val="bg2"/>
            </a:solidFill>
            <a:round/>
            <a:headEnd/>
            <a:tailEnd/>
          </a:ln>
          <a:effectLst/>
        </p:spPr>
        <p:txBody>
          <a:bodyPr lIns="132923"/>
          <a:lstStyle/>
          <a:p>
            <a:pPr>
              <a:spcBef>
                <a:spcPct val="50000"/>
              </a:spcBef>
              <a:buFont typeface="Arial" pitchFamily="34" charset="0"/>
              <a:buChar char="•"/>
            </a:pPr>
            <a:r>
              <a:rPr lang="en-US" altLang="zh-CN" dirty="0" smtClean="0">
                <a:latin typeface="Helvetica Neue" charset="0"/>
                <a:ea typeface="Helvetica Neue" charset="0"/>
                <a:cs typeface="Helvetica Neue" charset="0"/>
              </a:rPr>
              <a:t> When starting a</a:t>
            </a:r>
          </a:p>
          <a:p>
            <a:r>
              <a:rPr lang="en-US" altLang="zh-CN" dirty="0" smtClean="0">
                <a:latin typeface="Helvetica Neue" charset="0"/>
                <a:ea typeface="Helvetica Neue" charset="0"/>
                <a:cs typeface="Helvetica Neue" charset="0"/>
              </a:rPr>
              <a:t>Work on a new research topic;</a:t>
            </a:r>
          </a:p>
          <a:p>
            <a:endParaRPr lang="en-US" altLang="zh-CN" dirty="0" smtClean="0">
              <a:latin typeface="Helvetica Neue" charset="0"/>
              <a:ea typeface="Helvetica Neue" charset="0"/>
              <a:cs typeface="Helvetica Neue" charset="0"/>
            </a:endParaRPr>
          </a:p>
          <a:p>
            <a:pPr>
              <a:buFont typeface="Arial" pitchFamily="34" charset="0"/>
              <a:buChar char="•"/>
            </a:pPr>
            <a:r>
              <a:rPr lang="en-US" altLang="zh-CN" dirty="0" smtClean="0">
                <a:latin typeface="Helvetica Neue" charset="0"/>
                <a:ea typeface="Helvetica Neue" charset="0"/>
                <a:cs typeface="Helvetica Neue" charset="0"/>
              </a:rPr>
              <a:t> Or brainstorming for novel ideas.</a:t>
            </a:r>
          </a:p>
          <a:p>
            <a:pPr algn="ctr"/>
            <a:endParaRPr lang="zh-CN" altLang="en-US" dirty="0">
              <a:latin typeface="Helvetica Neue" charset="0"/>
              <a:ea typeface="Helvetica Neue" charset="0"/>
              <a:cs typeface="Helvetica Neue" charset="0"/>
            </a:endParaRPr>
          </a:p>
        </p:txBody>
      </p:sp>
      <p:sp>
        <p:nvSpPr>
          <p:cNvPr id="10" name="WordArt 17"/>
          <p:cNvSpPr>
            <a:spLocks noChangeArrowheads="1" noChangeShapeType="1" noTextEdit="1"/>
          </p:cNvSpPr>
          <p:nvPr/>
        </p:nvSpPr>
        <p:spPr bwMode="auto">
          <a:xfrm>
            <a:off x="8018047" y="4170495"/>
            <a:ext cx="741495" cy="910016"/>
          </a:xfrm>
          <a:prstGeom prst="rect">
            <a:avLst/>
          </a:prstGeom>
        </p:spPr>
        <p:txBody>
          <a:bodyPr wrap="none" fromWordArt="1">
            <a:prstTxWarp prst="textPlain">
              <a:avLst>
                <a:gd name="adj" fmla="val 50000"/>
              </a:avLst>
            </a:prstTxWarp>
          </a:bodyPr>
          <a:lstStyle/>
          <a:p>
            <a:pPr algn="ctr"/>
            <a:r>
              <a:rPr lang="en-US" altLang="zh-CN"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323"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
        <p:nvSpPr>
          <p:cNvPr id="12" name="矩形 11"/>
          <p:cNvSpPr>
            <a:spLocks noChangeArrowheads="1"/>
          </p:cNvSpPr>
          <p:nvPr/>
        </p:nvSpPr>
        <p:spPr bwMode="auto">
          <a:xfrm>
            <a:off x="2810574" y="3861048"/>
            <a:ext cx="5202132" cy="2232942"/>
          </a:xfrm>
          <a:prstGeom prst="rect">
            <a:avLst/>
          </a:prstGeom>
          <a:solidFill>
            <a:srgbClr val="DBEEEF"/>
          </a:solidFill>
          <a:ln w="22225" algn="ctr">
            <a:solidFill>
              <a:schemeClr val="bg1">
                <a:lumMod val="50000"/>
              </a:schemeClr>
            </a:solidFill>
            <a:miter lim="800000"/>
            <a:headEnd/>
            <a:tailEnd/>
          </a:ln>
        </p:spPr>
        <p:txBody>
          <a:bodyPr lIns="232615" rIns="232615" anchor="ctr"/>
          <a:lstStyle/>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Who are experts in this field?</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top conferences in the field?</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best papers?</a:t>
            </a:r>
          </a:p>
          <a:p>
            <a:pPr>
              <a:buFont typeface="Arial" pitchFamily="34" charset="0"/>
              <a:buChar char="•"/>
            </a:pPr>
            <a:endParaRPr lang="en-US" altLang="zh-CN" b="1" dirty="0" smtClean="0">
              <a:solidFill>
                <a:srgbClr val="C00000"/>
              </a:solidFill>
              <a:latin typeface="Helvetica Neue" charset="0"/>
              <a:ea typeface="Helvetica Neue" charset="0"/>
              <a:cs typeface="Helvetica Neue" charset="0"/>
            </a:endParaRPr>
          </a:p>
          <a:p>
            <a:pPr>
              <a:buFont typeface="Arial" pitchFamily="34" charset="0"/>
              <a:buChar char="•"/>
            </a:pPr>
            <a:r>
              <a:rPr lang="en-US" altLang="zh-CN" b="1" dirty="0" smtClean="0">
                <a:solidFill>
                  <a:srgbClr val="C00000"/>
                </a:solidFill>
                <a:latin typeface="Helvetica Neue" charset="0"/>
                <a:ea typeface="Helvetica Neue" charset="0"/>
                <a:cs typeface="Helvetica Neue" charset="0"/>
              </a:rPr>
              <a:t> What are the top research labs?</a:t>
            </a:r>
          </a:p>
        </p:txBody>
      </p:sp>
    </p:spTree>
    <p:custDataLst>
      <p:tags r:id="rId1"/>
    </p:custDataLst>
    <p:extLst>
      <p:ext uri="{BB962C8B-B14F-4D97-AF65-F5344CB8AC3E}">
        <p14:creationId xmlns:p14="http://schemas.microsoft.com/office/powerpoint/2010/main" val="1645556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250583" y="404664"/>
            <a:ext cx="8642838" cy="731226"/>
          </a:xfrm>
        </p:spPr>
        <p:txBody>
          <a:bodyPr/>
          <a:lstStyle/>
          <a:p>
            <a:r>
              <a:rPr lang="en-US" altLang="zh-CN" dirty="0"/>
              <a:t>Examples </a:t>
            </a:r>
            <a:r>
              <a:rPr lang="en-US" altLang="zh-CN" sz="2585" dirty="0"/>
              <a:t>– </a:t>
            </a:r>
            <a:r>
              <a:rPr lang="en-US" altLang="zh-CN" sz="2585"/>
              <a:t>Collaboration Recommendation</a:t>
            </a:r>
            <a:endParaRPr lang="zh-CN" altLang="en-US" sz="2585" dirty="0"/>
          </a:p>
        </p:txBody>
      </p:sp>
      <p:cxnSp>
        <p:nvCxnSpPr>
          <p:cNvPr id="6" name="Straight Connector 5"/>
          <p:cNvCxnSpPr/>
          <p:nvPr/>
        </p:nvCxnSpPr>
        <p:spPr bwMode="auto">
          <a:xfrm flipV="1">
            <a:off x="6167254" y="3262828"/>
            <a:ext cx="1495551" cy="697924"/>
          </a:xfrm>
          <a:prstGeom prst="line">
            <a:avLst/>
          </a:prstGeom>
          <a:noFill/>
          <a:ln w="38100" cap="flat" cmpd="sng" algn="ctr">
            <a:solidFill>
              <a:schemeClr val="tx2"/>
            </a:solidFill>
            <a:prstDash val="solid"/>
            <a:round/>
            <a:headEnd type="none" w="med" len="med"/>
            <a:tailEnd type="none" w="lg" len="lg"/>
          </a:ln>
          <a:effectLst/>
        </p:spPr>
      </p:cxnSp>
      <p:cxnSp>
        <p:nvCxnSpPr>
          <p:cNvPr id="57" name="Straight Connector 56"/>
          <p:cNvCxnSpPr/>
          <p:nvPr/>
        </p:nvCxnSpPr>
        <p:spPr bwMode="auto">
          <a:xfrm>
            <a:off x="6200489" y="3993986"/>
            <a:ext cx="1728192" cy="598220"/>
          </a:xfrm>
          <a:prstGeom prst="line">
            <a:avLst/>
          </a:prstGeom>
          <a:noFill/>
          <a:ln w="19050" cap="flat" cmpd="sng" algn="ctr">
            <a:solidFill>
              <a:schemeClr val="tx2"/>
            </a:solidFill>
            <a:prstDash val="solid"/>
            <a:round/>
            <a:headEnd type="none" w="med" len="med"/>
            <a:tailEnd type="none" w="lg" len="lg"/>
          </a:ln>
          <a:effectLst/>
        </p:spPr>
      </p:cxnSp>
      <p:cxnSp>
        <p:nvCxnSpPr>
          <p:cNvPr id="68" name="Straight Connector 67"/>
          <p:cNvCxnSpPr/>
          <p:nvPr/>
        </p:nvCxnSpPr>
        <p:spPr bwMode="auto">
          <a:xfrm flipV="1">
            <a:off x="6599302" y="4592208"/>
            <a:ext cx="1329378" cy="697922"/>
          </a:xfrm>
          <a:prstGeom prst="line">
            <a:avLst/>
          </a:prstGeom>
          <a:noFill/>
          <a:ln w="38100" cap="flat" cmpd="sng" algn="ctr">
            <a:solidFill>
              <a:schemeClr val="tx2"/>
            </a:solidFill>
            <a:prstDash val="solid"/>
            <a:round/>
            <a:headEnd type="none" w="med" len="med"/>
            <a:tailEnd type="none" w="lg" len="lg"/>
          </a:ln>
          <a:effectLst/>
        </p:spPr>
      </p:cxnSp>
      <p:cxnSp>
        <p:nvCxnSpPr>
          <p:cNvPr id="69" name="Straight Connector 68"/>
          <p:cNvCxnSpPr/>
          <p:nvPr/>
        </p:nvCxnSpPr>
        <p:spPr bwMode="auto">
          <a:xfrm flipH="1">
            <a:off x="6167254" y="2780780"/>
            <a:ext cx="712903" cy="1179971"/>
          </a:xfrm>
          <a:prstGeom prst="line">
            <a:avLst/>
          </a:prstGeom>
          <a:noFill/>
          <a:ln w="38100" cap="flat" cmpd="sng" algn="ctr">
            <a:solidFill>
              <a:schemeClr val="tx2"/>
            </a:solidFill>
            <a:prstDash val="solid"/>
            <a:round/>
            <a:headEnd type="none" w="med" len="med"/>
            <a:tailEnd type="none" w="lg" len="lg"/>
          </a:ln>
          <a:effectLst/>
        </p:spPr>
      </p:cxnSp>
      <p:cxnSp>
        <p:nvCxnSpPr>
          <p:cNvPr id="87" name="Straight Connector 86"/>
          <p:cNvCxnSpPr/>
          <p:nvPr/>
        </p:nvCxnSpPr>
        <p:spPr bwMode="auto">
          <a:xfrm flipH="1">
            <a:off x="2079416" y="4081672"/>
            <a:ext cx="993234" cy="1175224"/>
          </a:xfrm>
          <a:prstGeom prst="line">
            <a:avLst/>
          </a:prstGeom>
          <a:noFill/>
          <a:ln w="28575" cap="flat" cmpd="sng" algn="ctr">
            <a:solidFill>
              <a:schemeClr val="tx2"/>
            </a:solidFill>
            <a:prstDash val="solid"/>
            <a:round/>
            <a:headEnd type="none" w="med" len="med"/>
            <a:tailEnd type="none" w="lg" len="lg"/>
          </a:ln>
          <a:effectLst/>
        </p:spPr>
      </p:cxnSp>
      <p:cxnSp>
        <p:nvCxnSpPr>
          <p:cNvPr id="90" name="Straight Connector 89"/>
          <p:cNvCxnSpPr/>
          <p:nvPr/>
        </p:nvCxnSpPr>
        <p:spPr bwMode="auto">
          <a:xfrm flipV="1">
            <a:off x="1447961" y="3927518"/>
            <a:ext cx="1728192" cy="465283"/>
          </a:xfrm>
          <a:prstGeom prst="line">
            <a:avLst/>
          </a:prstGeom>
          <a:noFill/>
          <a:ln w="38100" cap="flat" cmpd="sng" algn="ctr">
            <a:solidFill>
              <a:schemeClr val="tx2"/>
            </a:solidFill>
            <a:prstDash val="solid"/>
            <a:round/>
            <a:headEnd type="none" w="med" len="med"/>
            <a:tailEnd type="none" w="lg" len="lg"/>
          </a:ln>
          <a:effectLst/>
        </p:spPr>
      </p:cxnSp>
      <p:cxnSp>
        <p:nvCxnSpPr>
          <p:cNvPr id="93" name="Straight Connector 92"/>
          <p:cNvCxnSpPr/>
          <p:nvPr/>
        </p:nvCxnSpPr>
        <p:spPr bwMode="auto">
          <a:xfrm flipH="1" flipV="1">
            <a:off x="2794739" y="2964750"/>
            <a:ext cx="277910" cy="536629"/>
          </a:xfrm>
          <a:prstGeom prst="line">
            <a:avLst/>
          </a:prstGeom>
          <a:noFill/>
          <a:ln w="38100" cap="flat" cmpd="sng" algn="ctr">
            <a:solidFill>
              <a:schemeClr val="tx2"/>
            </a:solidFill>
            <a:prstDash val="solid"/>
            <a:round/>
            <a:headEnd type="none" w="med" len="med"/>
            <a:tailEnd type="none" w="lg" len="lg"/>
          </a:ln>
          <a:effectLst/>
        </p:spPr>
      </p:cxnSp>
      <p:cxnSp>
        <p:nvCxnSpPr>
          <p:cNvPr id="96" name="Straight Connector 95"/>
          <p:cNvCxnSpPr>
            <a:stCxn id="1034" idx="0"/>
          </p:cNvCxnSpPr>
          <p:nvPr/>
        </p:nvCxnSpPr>
        <p:spPr bwMode="auto">
          <a:xfrm flipV="1">
            <a:off x="1409992" y="2996952"/>
            <a:ext cx="237376" cy="982947"/>
          </a:xfrm>
          <a:prstGeom prst="line">
            <a:avLst/>
          </a:prstGeom>
          <a:noFill/>
          <a:ln w="19050" cap="flat" cmpd="sng" algn="ctr">
            <a:solidFill>
              <a:schemeClr val="tx2"/>
            </a:solidFill>
            <a:prstDash val="solid"/>
            <a:round/>
            <a:headEnd type="none" w="med" len="med"/>
            <a:tailEnd type="none" w="lg" len="lg"/>
          </a:ln>
          <a:effectLst/>
        </p:spPr>
      </p:cxnSp>
      <p:cxnSp>
        <p:nvCxnSpPr>
          <p:cNvPr id="99" name="Straight Connector 98"/>
          <p:cNvCxnSpPr>
            <a:endCxn id="5" idx="2"/>
          </p:cNvCxnSpPr>
          <p:nvPr/>
        </p:nvCxnSpPr>
        <p:spPr bwMode="auto">
          <a:xfrm flipV="1">
            <a:off x="1680602" y="2778559"/>
            <a:ext cx="731158" cy="151924"/>
          </a:xfrm>
          <a:prstGeom prst="line">
            <a:avLst/>
          </a:prstGeom>
          <a:noFill/>
          <a:ln w="57150" cap="flat" cmpd="sng" algn="ctr">
            <a:solidFill>
              <a:schemeClr val="tx2"/>
            </a:solidFill>
            <a:prstDash val="solid"/>
            <a:round/>
            <a:headEnd type="none" w="med" len="med"/>
            <a:tailEnd type="none" w="lg" len="lg"/>
          </a:ln>
          <a:effectLst/>
        </p:spPr>
      </p:cxnSp>
      <p:cxnSp>
        <p:nvCxnSpPr>
          <p:cNvPr id="128" name="Straight Connector 127"/>
          <p:cNvCxnSpPr/>
          <p:nvPr/>
        </p:nvCxnSpPr>
        <p:spPr bwMode="auto">
          <a:xfrm flipV="1">
            <a:off x="3076449" y="2664607"/>
            <a:ext cx="3821963" cy="1262910"/>
          </a:xfrm>
          <a:prstGeom prst="line">
            <a:avLst/>
          </a:prstGeom>
          <a:noFill/>
          <a:ln w="38100" cap="flat" cmpd="sng" algn="ctr">
            <a:solidFill>
              <a:srgbClr val="FF0000"/>
            </a:solidFill>
            <a:prstDash val="solid"/>
            <a:round/>
            <a:headEnd type="none" w="med" len="med"/>
            <a:tailEnd type="none" w="lg" len="lg"/>
          </a:ln>
          <a:effectLst/>
        </p:spPr>
      </p:cxnSp>
      <p:cxnSp>
        <p:nvCxnSpPr>
          <p:cNvPr id="131" name="Straight Connector 130"/>
          <p:cNvCxnSpPr/>
          <p:nvPr/>
        </p:nvCxnSpPr>
        <p:spPr bwMode="auto">
          <a:xfrm>
            <a:off x="3176153" y="3927517"/>
            <a:ext cx="3024336" cy="66469"/>
          </a:xfrm>
          <a:prstGeom prst="line">
            <a:avLst/>
          </a:prstGeom>
          <a:noFill/>
          <a:ln w="38100" cap="flat" cmpd="sng" algn="ctr">
            <a:solidFill>
              <a:srgbClr val="FF0000"/>
            </a:solidFill>
            <a:prstDash val="solid"/>
            <a:round/>
            <a:headEnd type="none" w="med" len="med"/>
            <a:tailEnd type="none" w="lg" len="lg"/>
          </a:ln>
          <a:effectLst/>
        </p:spPr>
      </p:cxnSp>
      <p:cxnSp>
        <p:nvCxnSpPr>
          <p:cNvPr id="172" name="Straight Connector 171"/>
          <p:cNvCxnSpPr/>
          <p:nvPr/>
        </p:nvCxnSpPr>
        <p:spPr bwMode="auto">
          <a:xfrm>
            <a:off x="2777339" y="2797545"/>
            <a:ext cx="3142360" cy="1099386"/>
          </a:xfrm>
          <a:prstGeom prst="line">
            <a:avLst/>
          </a:prstGeom>
          <a:noFill/>
          <a:ln w="38100" cap="flat" cmpd="sng" algn="ctr">
            <a:solidFill>
              <a:srgbClr val="C00000"/>
            </a:solidFill>
            <a:prstDash val="sysDash"/>
            <a:round/>
            <a:headEnd type="none" w="med" len="med"/>
            <a:tailEnd type="none" w="lg" len="lg"/>
          </a:ln>
          <a:effectLst/>
        </p:spPr>
      </p:cxnSp>
      <p:cxnSp>
        <p:nvCxnSpPr>
          <p:cNvPr id="175" name="Straight Connector 174"/>
          <p:cNvCxnSpPr/>
          <p:nvPr/>
        </p:nvCxnSpPr>
        <p:spPr bwMode="auto">
          <a:xfrm flipV="1">
            <a:off x="2777339" y="2631373"/>
            <a:ext cx="4187542" cy="132938"/>
          </a:xfrm>
          <a:prstGeom prst="line">
            <a:avLst/>
          </a:prstGeom>
          <a:noFill/>
          <a:ln w="38100" cap="flat" cmpd="sng" algn="ctr">
            <a:solidFill>
              <a:srgbClr val="C00000"/>
            </a:solidFill>
            <a:prstDash val="sysDash"/>
            <a:round/>
            <a:headEnd type="none" w="med" len="med"/>
            <a:tailEnd type="none" w="lg" len="lg"/>
          </a:ln>
          <a:effectLst/>
        </p:spPr>
      </p:cxnSp>
      <p:sp>
        <p:nvSpPr>
          <p:cNvPr id="183" name="TextBox 182"/>
          <p:cNvSpPr txBox="1"/>
          <p:nvPr/>
        </p:nvSpPr>
        <p:spPr>
          <a:xfrm>
            <a:off x="1414726" y="1468167"/>
            <a:ext cx="1702710" cy="433196"/>
          </a:xfrm>
          <a:prstGeom prst="rect">
            <a:avLst/>
          </a:prstGeom>
          <a:noFill/>
        </p:spPr>
        <p:txBody>
          <a:bodyPr wrap="none" rtlCol="0">
            <a:spAutoFit/>
          </a:bodyPr>
          <a:lstStyle/>
          <a:p>
            <a:r>
              <a:rPr lang="en-US" sz="2215" dirty="0">
                <a:solidFill>
                  <a:srgbClr val="992CCC"/>
                </a:solidFill>
                <a:effectLst>
                  <a:outerShdw blurRad="38100" dist="38100" dir="2700000" algn="tl">
                    <a:srgbClr val="C0C0C0"/>
                  </a:outerShdw>
                </a:effectLst>
              </a:rPr>
              <a:t>Data</a:t>
            </a:r>
            <a:r>
              <a:rPr lang="en-US" sz="2215" b="1" dirty="0">
                <a:solidFill>
                  <a:srgbClr val="992CCC"/>
                </a:solidFill>
              </a:rPr>
              <a:t> </a:t>
            </a:r>
            <a:r>
              <a:rPr lang="en-US" sz="2215" dirty="0">
                <a:solidFill>
                  <a:srgbClr val="992CCC"/>
                </a:solidFill>
                <a:effectLst>
                  <a:outerShdw blurRad="38100" dist="38100" dir="2700000" algn="tl">
                    <a:srgbClr val="C0C0C0"/>
                  </a:outerShdw>
                </a:effectLst>
              </a:rPr>
              <a:t>Mining</a:t>
            </a:r>
          </a:p>
        </p:txBody>
      </p:sp>
      <p:sp>
        <p:nvSpPr>
          <p:cNvPr id="184" name="TextBox 183"/>
          <p:cNvSpPr txBox="1"/>
          <p:nvPr/>
        </p:nvSpPr>
        <p:spPr>
          <a:xfrm>
            <a:off x="6499599" y="1507297"/>
            <a:ext cx="1071127" cy="433196"/>
          </a:xfrm>
          <a:prstGeom prst="rect">
            <a:avLst/>
          </a:prstGeom>
          <a:noFill/>
        </p:spPr>
        <p:txBody>
          <a:bodyPr wrap="none" rtlCol="0">
            <a:spAutoFit/>
          </a:bodyPr>
          <a:lstStyle/>
          <a:p>
            <a:r>
              <a:rPr lang="en-US" sz="2215" dirty="0">
                <a:solidFill>
                  <a:srgbClr val="003399"/>
                </a:solidFill>
                <a:effectLst>
                  <a:outerShdw blurRad="38100" dist="38100" dir="2700000" algn="tl">
                    <a:srgbClr val="C0C0C0"/>
                  </a:outerShdw>
                </a:effectLst>
              </a:rPr>
              <a:t>Theory</a:t>
            </a:r>
            <a:endParaRPr lang="en-US" sz="1846" dirty="0">
              <a:solidFill>
                <a:srgbClr val="003399"/>
              </a:solidFill>
              <a:effectLst>
                <a:outerShdw blurRad="38100" dist="38100" dir="2700000" algn="tl">
                  <a:srgbClr val="C0C0C0"/>
                </a:outerShdw>
              </a:effectLst>
            </a:endParaRPr>
          </a:p>
        </p:txBody>
      </p:sp>
      <p:sp>
        <p:nvSpPr>
          <p:cNvPr id="40" name="矩形 39"/>
          <p:cNvSpPr/>
          <p:nvPr/>
        </p:nvSpPr>
        <p:spPr>
          <a:xfrm>
            <a:off x="1747071" y="2132856"/>
            <a:ext cx="89733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77">
                <a:solidFill>
                  <a:schemeClr val="tx1"/>
                </a:solidFill>
              </a:rPr>
              <a:t>Large Graph</a:t>
            </a:r>
            <a:endParaRPr lang="zh-CN" altLang="en-US" sz="1477" dirty="0">
              <a:solidFill>
                <a:schemeClr val="tx1"/>
              </a:solidFill>
            </a:endParaRPr>
          </a:p>
        </p:txBody>
      </p:sp>
      <p:sp>
        <p:nvSpPr>
          <p:cNvPr id="41" name="矩形 40"/>
          <p:cNvSpPr/>
          <p:nvPr/>
        </p:nvSpPr>
        <p:spPr>
          <a:xfrm>
            <a:off x="683568" y="3395766"/>
            <a:ext cx="1495551"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77">
                <a:solidFill>
                  <a:schemeClr val="tx1"/>
                </a:solidFill>
              </a:rPr>
              <a:t>Heterogeneous Network</a:t>
            </a:r>
            <a:endParaRPr lang="zh-CN" altLang="en-US" sz="1477" dirty="0">
              <a:solidFill>
                <a:schemeClr val="tx1"/>
              </a:solidFill>
            </a:endParaRPr>
          </a:p>
        </p:txBody>
      </p:sp>
      <p:sp>
        <p:nvSpPr>
          <p:cNvPr id="42" name="矩形 41"/>
          <p:cNvSpPr/>
          <p:nvPr/>
        </p:nvSpPr>
        <p:spPr>
          <a:xfrm>
            <a:off x="2345291" y="4459268"/>
            <a:ext cx="136261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77" dirty="0">
                <a:solidFill>
                  <a:schemeClr val="tx1"/>
                </a:solidFill>
              </a:rPr>
              <a:t>Social</a:t>
            </a:r>
          </a:p>
          <a:p>
            <a:pPr algn="ctr"/>
            <a:r>
              <a:rPr lang="en-US" altLang="zh-CN" sz="1477" dirty="0">
                <a:solidFill>
                  <a:schemeClr val="tx1"/>
                </a:solidFill>
              </a:rPr>
              <a:t>Network</a:t>
            </a:r>
            <a:endParaRPr lang="zh-CN" altLang="en-US" sz="1477" dirty="0">
              <a:solidFill>
                <a:schemeClr val="tx1"/>
              </a:solidFill>
            </a:endParaRPr>
          </a:p>
        </p:txBody>
      </p:sp>
      <p:sp>
        <p:nvSpPr>
          <p:cNvPr id="43" name="矩形 42"/>
          <p:cNvSpPr/>
          <p:nvPr/>
        </p:nvSpPr>
        <p:spPr>
          <a:xfrm rot="1259110">
            <a:off x="6432071" y="4096664"/>
            <a:ext cx="136261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77" dirty="0">
                <a:solidFill>
                  <a:schemeClr val="tx1"/>
                </a:solidFill>
              </a:rPr>
              <a:t>Graph </a:t>
            </a:r>
          </a:p>
          <a:p>
            <a:pPr algn="ctr"/>
            <a:r>
              <a:rPr lang="en-US" altLang="zh-CN" sz="1477" dirty="0">
                <a:solidFill>
                  <a:schemeClr val="tx1"/>
                </a:solidFill>
              </a:rPr>
              <a:t>Theory</a:t>
            </a:r>
            <a:endParaRPr lang="zh-CN" altLang="en-US" sz="1477" dirty="0">
              <a:solidFill>
                <a:schemeClr val="tx1"/>
              </a:solidFill>
            </a:endParaRPr>
          </a:p>
        </p:txBody>
      </p:sp>
      <p:sp>
        <p:nvSpPr>
          <p:cNvPr id="44" name="矩形 43"/>
          <p:cNvSpPr/>
          <p:nvPr/>
        </p:nvSpPr>
        <p:spPr>
          <a:xfrm rot="20001702">
            <a:off x="6807404" y="5074152"/>
            <a:ext cx="136261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77">
                <a:solidFill>
                  <a:schemeClr val="tx1"/>
                </a:solidFill>
              </a:rPr>
              <a:t>Complexity Theory</a:t>
            </a:r>
            <a:endParaRPr lang="zh-CN" altLang="en-US" sz="1477" dirty="0">
              <a:solidFill>
                <a:schemeClr val="tx1"/>
              </a:solidFill>
            </a:endParaRPr>
          </a:p>
        </p:txBody>
      </p:sp>
      <p:sp>
        <p:nvSpPr>
          <p:cNvPr id="45" name="矩形 44"/>
          <p:cNvSpPr/>
          <p:nvPr/>
        </p:nvSpPr>
        <p:spPr>
          <a:xfrm rot="20007518">
            <a:off x="6242229" y="3379970"/>
            <a:ext cx="136261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77">
                <a:solidFill>
                  <a:schemeClr val="tx1"/>
                </a:solidFill>
              </a:rPr>
              <a:t>Automata theory</a:t>
            </a:r>
            <a:endParaRPr lang="zh-CN" altLang="en-US" sz="1477" dirty="0">
              <a:solidFill>
                <a:schemeClr val="tx1"/>
              </a:solidFill>
            </a:endParaRPr>
          </a:p>
        </p:txBody>
      </p:sp>
      <p:sp>
        <p:nvSpPr>
          <p:cNvPr id="4" name="TextBox 3"/>
          <p:cNvSpPr txBox="1"/>
          <p:nvPr/>
        </p:nvSpPr>
        <p:spPr>
          <a:xfrm>
            <a:off x="3982545" y="2142104"/>
            <a:ext cx="184731" cy="369332"/>
          </a:xfrm>
          <a:prstGeom prst="rect">
            <a:avLst/>
          </a:prstGeom>
          <a:noFill/>
        </p:spPr>
        <p:txBody>
          <a:bodyPr wrap="none" rtlCol="0">
            <a:spAutoFit/>
          </a:bodyPr>
          <a:lstStyle/>
          <a:p>
            <a:endParaRPr lang="en-US" dirty="0"/>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4738" y="3501379"/>
            <a:ext cx="759655" cy="793104"/>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164" y="3979899"/>
            <a:ext cx="759655" cy="759655"/>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837" y="4846785"/>
            <a:ext cx="759655" cy="759655"/>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p:cNvPicPr>
          <p:nvPr/>
        </p:nvPicPr>
        <p:blipFill>
          <a:blip r:embed="rId7"/>
          <a:stretch>
            <a:fillRect/>
          </a:stretch>
        </p:blipFill>
        <p:spPr>
          <a:xfrm>
            <a:off x="2411760" y="2398732"/>
            <a:ext cx="759655" cy="759655"/>
          </a:xfrm>
          <a:prstGeom prst="ellipse">
            <a:avLst/>
          </a:prstGeom>
          <a:ln w="25400">
            <a:solidFill>
              <a:srgbClr val="C00000"/>
            </a:solidFill>
          </a:ln>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4002" y="2530094"/>
            <a:ext cx="759655" cy="774681"/>
          </a:xfrm>
          <a:prstGeom prst="ellipse">
            <a:avLst/>
          </a:prstGeom>
          <a:noFill/>
          <a:ln w="25400">
            <a:solidFill>
              <a:srgbClr val="992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01675" y="3599910"/>
            <a:ext cx="759655" cy="759655"/>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1963" y="2901986"/>
            <a:ext cx="759655" cy="759655"/>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0214" y="4175924"/>
            <a:ext cx="759655" cy="759655"/>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33723" y="4891317"/>
            <a:ext cx="759655" cy="759655"/>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77737" y="2253242"/>
            <a:ext cx="759655" cy="759655"/>
          </a:xfrm>
          <a:prstGeom prst="ellipse">
            <a:avLst/>
          </a:prstGeom>
          <a:noFill/>
          <a:ln w="25400">
            <a:solidFill>
              <a:srgbClr val="00329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ounded Rectangle 33"/>
          <p:cNvSpPr/>
          <p:nvPr/>
        </p:nvSpPr>
        <p:spPr>
          <a:xfrm>
            <a:off x="750037" y="1933449"/>
            <a:ext cx="2957867" cy="3921666"/>
          </a:xfrm>
          <a:prstGeom prst="roundRect">
            <a:avLst/>
          </a:prstGeom>
          <a:noFill/>
          <a:ln>
            <a:solidFill>
              <a:srgbClr val="992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5535799" y="1933449"/>
            <a:ext cx="2957867" cy="3921666"/>
          </a:xfrm>
          <a:prstGeom prst="roundRect">
            <a:avLst/>
          </a:prstGeom>
          <a:noFill/>
          <a:ln>
            <a:solidFill>
              <a:srgbClr val="003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WordArt 17"/>
          <p:cNvSpPr>
            <a:spLocks noChangeArrowheads="1" noChangeShapeType="1" noTextEdit="1"/>
          </p:cNvSpPr>
          <p:nvPr/>
        </p:nvSpPr>
        <p:spPr bwMode="auto">
          <a:xfrm>
            <a:off x="4040249" y="2389578"/>
            <a:ext cx="684457" cy="840015"/>
          </a:xfrm>
          <a:prstGeom prst="rect">
            <a:avLst/>
          </a:prstGeom>
        </p:spPr>
        <p:txBody>
          <a:bodyPr wrap="none" fromWordArt="1">
            <a:prstTxWarp prst="textPlain">
              <a:avLst>
                <a:gd name="adj" fmla="val 50000"/>
              </a:avLst>
            </a:prstTxWarp>
          </a:bodyPr>
          <a:lstStyle/>
          <a:p>
            <a:pPr algn="ctr"/>
            <a:r>
              <a:rPr lang="en-US" altLang="zh-CN" sz="3067"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rPr>
              <a:t>?</a:t>
            </a:r>
            <a:endParaRPr lang="zh-CN" altLang="en-US" sz="3067"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Arial Black"/>
            </a:endParaRPr>
          </a:p>
        </p:txBody>
      </p:sp>
    </p:spTree>
    <p:custDataLst>
      <p:tags r:id="rId1"/>
    </p:custDataLst>
    <p:extLst>
      <p:ext uri="{BB962C8B-B14F-4D97-AF65-F5344CB8AC3E}">
        <p14:creationId xmlns:p14="http://schemas.microsoft.com/office/powerpoint/2010/main" val="470684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2000"/>
                                        <p:tgtEl>
                                          <p:spTgt spid="172"/>
                                        </p:tgtEl>
                                      </p:cBhvr>
                                    </p:animEffect>
                                  </p:childTnLst>
                                </p:cTn>
                              </p:par>
                              <p:par>
                                <p:cTn id="8" presetID="22" presetClass="entr" presetSubtype="8"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wipe(left)">
                                      <p:cBhvr>
                                        <p:cTn id="10"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descr="Screen Shot 2015-07-08 at 1.27.14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865" y="1767277"/>
            <a:ext cx="7712883" cy="4109917"/>
          </a:xfrm>
          <a:prstGeom prst="rect">
            <a:avLst/>
          </a:prstGeom>
          <a:ln>
            <a:noFill/>
          </a:ln>
        </p:spPr>
      </p:pic>
      <p:sp>
        <p:nvSpPr>
          <p:cNvPr id="6" name="副标题 4"/>
          <p:cNvSpPr txBox="1">
            <a:spLocks/>
          </p:cNvSpPr>
          <p:nvPr/>
        </p:nvSpPr>
        <p:spPr bwMode="auto">
          <a:xfrm>
            <a:off x="0" y="5910429"/>
            <a:ext cx="9144000" cy="683802"/>
          </a:xfrm>
          <a:prstGeom prst="rect">
            <a:avLst/>
          </a:prstGeom>
          <a:solidFill>
            <a:schemeClr val="bg1"/>
          </a:solidFill>
          <a:ln w="9525">
            <a:solidFill>
              <a:schemeClr val="bg1"/>
            </a:solidFill>
            <a:miter lim="800000"/>
            <a:headEnd/>
            <a:tailEnd/>
          </a:ln>
        </p:spPr>
        <p:txBody>
          <a:bodyPr vert="horz" wrap="square" lIns="531692" tIns="42203" rIns="84406" bIns="42203"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108"/>
              </a:spcBef>
            </a:pPr>
            <a:r>
              <a:rPr lang="en-US" altLang="zh-CN" sz="1662" kern="0" dirty="0" err="1">
                <a:latin typeface="Helvetica Neue" charset="0"/>
                <a:ea typeface="Helvetica Neue" charset="0"/>
                <a:cs typeface="Helvetica Neue" charset="0"/>
              </a:rPr>
              <a:t>ScholarOne</a:t>
            </a:r>
            <a:r>
              <a:rPr lang="en-US" altLang="zh-CN" sz="1662" kern="0" dirty="0">
                <a:latin typeface="Helvetica Neue" charset="0"/>
                <a:ea typeface="Helvetica Neue" charset="0"/>
                <a:cs typeface="Helvetica Neue" charset="0"/>
              </a:rPr>
              <a:t> is a submission management system used by many journals such as </a:t>
            </a:r>
            <a:br>
              <a:rPr lang="en-US" altLang="zh-CN" sz="1662" kern="0" dirty="0">
                <a:latin typeface="Helvetica Neue" charset="0"/>
                <a:ea typeface="Helvetica Neue" charset="0"/>
                <a:cs typeface="Helvetica Neue" charset="0"/>
              </a:rPr>
            </a:br>
            <a:r>
              <a:rPr lang="en-US" altLang="zh-CN" sz="1662" kern="0" dirty="0">
                <a:latin typeface="Helvetica Neue" charset="0"/>
                <a:ea typeface="Helvetica Neue" charset="0"/>
                <a:cs typeface="Helvetica Neue" charset="0"/>
              </a:rPr>
              <a:t>IEEE Transactions and ACM Transactions.</a:t>
            </a:r>
          </a:p>
        </p:txBody>
      </p:sp>
      <p:sp>
        <p:nvSpPr>
          <p:cNvPr id="7" name="副标题 4"/>
          <p:cNvSpPr txBox="1">
            <a:spLocks/>
          </p:cNvSpPr>
          <p:nvPr/>
        </p:nvSpPr>
        <p:spPr bwMode="auto">
          <a:xfrm>
            <a:off x="512263" y="990600"/>
            <a:ext cx="8479337" cy="355516"/>
          </a:xfrm>
          <a:prstGeom prst="rect">
            <a:avLst/>
          </a:prstGeom>
          <a:solidFill>
            <a:schemeClr val="bg1"/>
          </a:solidFill>
          <a:ln w="9525">
            <a:solidFill>
              <a:schemeClr val="bg1"/>
            </a:solidFill>
            <a:miter lim="800000"/>
            <a:headEnd/>
            <a:tailEnd/>
          </a:ln>
        </p:spPr>
        <p:txBody>
          <a:bodyPr vert="horz" wrap="square" lIns="84406" tIns="42203" rIns="84406" bIns="42203"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l">
              <a:spcBef>
                <a:spcPts val="1108"/>
              </a:spcBef>
            </a:pPr>
            <a:r>
              <a:rPr lang="en-US" altLang="zh-CN" sz="2000" dirty="0">
                <a:latin typeface="Helvetica Neue" charset="0"/>
                <a:ea typeface="Helvetica Neue" charset="0"/>
                <a:cs typeface="Helvetica Neue" charset="0"/>
              </a:rPr>
              <a:t>Integration with </a:t>
            </a:r>
            <a:r>
              <a:rPr lang="en-US" altLang="zh-CN" sz="2000" dirty="0" err="1" smtClean="0">
                <a:latin typeface="Helvetica Neue" charset="0"/>
                <a:ea typeface="Helvetica Neue" charset="0"/>
                <a:cs typeface="Helvetica Neue" charset="0"/>
              </a:rPr>
              <a:t>ScholarOne</a:t>
            </a:r>
            <a:r>
              <a:rPr lang="en-US" altLang="zh-CN" sz="2000" dirty="0" smtClean="0">
                <a:latin typeface="Helvetica Neue" charset="0"/>
                <a:ea typeface="Helvetica Neue" charset="0"/>
                <a:cs typeface="Helvetica Neue" charset="0"/>
              </a:rPr>
              <a:t>: </a:t>
            </a:r>
            <a:r>
              <a:rPr lang="en-US" altLang="zh-CN" sz="1846" kern="0" dirty="0" smtClean="0">
                <a:latin typeface="Helvetica Neue" charset="0"/>
                <a:ea typeface="Helvetica Neue" charset="0"/>
                <a:cs typeface="Helvetica Neue" charset="0"/>
              </a:rPr>
              <a:t>Find </a:t>
            </a:r>
            <a:r>
              <a:rPr lang="en-US" altLang="zh-CN" sz="1846" kern="0" dirty="0">
                <a:latin typeface="Helvetica Neue" charset="0"/>
                <a:ea typeface="Helvetica Neue" charset="0"/>
                <a:cs typeface="Helvetica Neue" charset="0"/>
              </a:rPr>
              <a:t>the extension—</a:t>
            </a:r>
            <a:r>
              <a:rPr lang="en-US" altLang="zh-CN" sz="1846" b="1" kern="0" dirty="0">
                <a:solidFill>
                  <a:srgbClr val="FF0000"/>
                </a:solidFill>
                <a:latin typeface="Helvetica Neue" charset="0"/>
                <a:ea typeface="Helvetica Neue" charset="0"/>
                <a:cs typeface="Helvetica Neue" charset="0"/>
              </a:rPr>
              <a:t>reviewer </a:t>
            </a:r>
            <a:r>
              <a:rPr lang="en-US" altLang="zh-CN" sz="1846" b="1" kern="0" dirty="0" smtClean="0">
                <a:solidFill>
                  <a:srgbClr val="FF0000"/>
                </a:solidFill>
                <a:latin typeface="Helvetica Neue" charset="0"/>
                <a:ea typeface="Helvetica Neue" charset="0"/>
                <a:cs typeface="Helvetica Neue" charset="0"/>
              </a:rPr>
              <a:t>recommender</a:t>
            </a:r>
            <a:br>
              <a:rPr lang="en-US" altLang="zh-CN" sz="1846" b="1" kern="0" dirty="0" smtClean="0">
                <a:solidFill>
                  <a:srgbClr val="FF0000"/>
                </a:solidFill>
                <a:latin typeface="Helvetica Neue" charset="0"/>
                <a:ea typeface="Helvetica Neue" charset="0"/>
                <a:cs typeface="Helvetica Neue" charset="0"/>
              </a:rPr>
            </a:br>
            <a:r>
              <a:rPr lang="en-US" altLang="zh-CN" sz="1846" kern="0" dirty="0" smtClean="0">
                <a:latin typeface="Helvetica Neue" charset="0"/>
                <a:ea typeface="Helvetica Neue" charset="0"/>
                <a:cs typeface="Helvetica Neue" charset="0"/>
              </a:rPr>
              <a:t>—</a:t>
            </a:r>
            <a:r>
              <a:rPr lang="en-US" altLang="zh-CN" sz="1846" kern="0" dirty="0">
                <a:latin typeface="Helvetica Neue" charset="0"/>
                <a:ea typeface="Helvetica Neue" charset="0"/>
                <a:cs typeface="Helvetica Neue" charset="0"/>
              </a:rPr>
              <a:t>from Chrome Web Store</a:t>
            </a:r>
          </a:p>
        </p:txBody>
      </p:sp>
      <p:sp>
        <p:nvSpPr>
          <p:cNvPr id="8" name="标题 1"/>
          <p:cNvSpPr txBox="1">
            <a:spLocks/>
          </p:cNvSpPr>
          <p:nvPr/>
        </p:nvSpPr>
        <p:spPr>
          <a:xfrm>
            <a:off x="250583" y="259374"/>
            <a:ext cx="8642838" cy="731226"/>
          </a:xfrm>
          <a:prstGeom prst="rect">
            <a:avLst/>
          </a:prstGeom>
        </p:spPr>
        <p:txBody>
          <a:bodyPr/>
          <a:lstStyle/>
          <a:p>
            <a:pPr lvl="0" algn="ctr" eaLnBrk="0" hangingPunct="0">
              <a:defRPr/>
            </a:pPr>
            <a:r>
              <a:rPr lang="en-US" altLang="zh-CN" sz="3692" dirty="0">
                <a:latin typeface="Helvetica Neue" charset="0"/>
                <a:ea typeface="Helvetica Neue" charset="0"/>
                <a:cs typeface="Helvetica Neue" charset="0"/>
              </a:rPr>
              <a:t>Examples </a:t>
            </a:r>
            <a:r>
              <a:rPr lang="en-US" altLang="zh-CN" sz="2585" dirty="0">
                <a:latin typeface="Helvetica Neue" charset="0"/>
                <a:ea typeface="Helvetica Neue" charset="0"/>
                <a:cs typeface="Helvetica Neue" charset="0"/>
              </a:rPr>
              <a:t>– </a:t>
            </a:r>
            <a:r>
              <a:rPr lang="en-US" altLang="zh-CN" sz="2585" kern="0" dirty="0">
                <a:solidFill>
                  <a:schemeClr val="tx2"/>
                </a:solidFill>
                <a:latin typeface="Helvetica Neue" charset="0"/>
                <a:ea typeface="Helvetica Neue" charset="0"/>
                <a:cs typeface="Helvetica Neue" charset="0"/>
              </a:rPr>
              <a:t>Reviewer Suggestion</a:t>
            </a:r>
            <a:endParaRPr lang="zh-CN" altLang="en-US" sz="2585" kern="0" dirty="0">
              <a:solidFill>
                <a:schemeClr val="tx2"/>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9990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2285999"/>
            <a:ext cx="8150470" cy="2209801"/>
          </a:xfrm>
        </p:spPr>
        <p:txBody>
          <a:bodyPr/>
          <a:lstStyle/>
          <a:p>
            <a:r>
              <a:rPr lang="en-US" dirty="0" smtClean="0"/>
              <a:t>So, that is </a:t>
            </a:r>
            <a:r>
              <a:rPr lang="en-US" i="1" dirty="0" smtClean="0">
                <a:solidFill>
                  <a:srgbClr val="FF0000"/>
                </a:solidFill>
              </a:rPr>
              <a:t>Social Network</a:t>
            </a:r>
            <a:r>
              <a:rPr lang="en-US" dirty="0" smtClean="0"/>
              <a:t>?</a:t>
            </a:r>
          </a:p>
          <a:p>
            <a:r>
              <a:rPr lang="en-US" dirty="0" smtClean="0"/>
              <a:t>To understand it, we need to trace back…</a:t>
            </a:r>
            <a:endParaRPr lang="en-US" dirty="0"/>
          </a:p>
        </p:txBody>
      </p:sp>
    </p:spTree>
    <p:extLst>
      <p:ext uri="{BB962C8B-B14F-4D97-AF65-F5344CB8AC3E}">
        <p14:creationId xmlns:p14="http://schemas.microsoft.com/office/powerpoint/2010/main" val="141408168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ea typeface="黑体" pitchFamily="49" charset="-122"/>
              </a:rPr>
              <a:t>15-20 years before…</a:t>
            </a:r>
            <a:endParaRPr lang="en-US" dirty="0"/>
          </a:p>
        </p:txBody>
      </p:sp>
      <p:sp>
        <p:nvSpPr>
          <p:cNvPr id="4" name="TextBox 3"/>
          <p:cNvSpPr txBox="1"/>
          <p:nvPr/>
        </p:nvSpPr>
        <p:spPr>
          <a:xfrm>
            <a:off x="1136576" y="4592057"/>
            <a:ext cx="6552728" cy="1723549"/>
          </a:xfrm>
          <a:prstGeom prst="rect">
            <a:avLst/>
          </a:prstGeom>
          <a:noFill/>
        </p:spPr>
        <p:txBody>
          <a:bodyPr wrap="square" rtlCol="0">
            <a:spAutoFit/>
          </a:bodyPr>
          <a:lstStyle/>
          <a:p>
            <a:pPr marL="316531" indent="-316531"/>
            <a:r>
              <a:rPr lang="en-US" altLang="zh-CN" sz="2400" dirty="0">
                <a:solidFill>
                  <a:srgbClr val="0000CC"/>
                </a:solidFill>
              </a:rPr>
              <a:t>hyperlinks between web pages</a:t>
            </a:r>
          </a:p>
          <a:p>
            <a:pPr marL="316531" indent="-316531"/>
            <a:r>
              <a:rPr lang="en-US" altLang="zh-CN" sz="2400" dirty="0"/>
              <a:t>Examples:</a:t>
            </a:r>
          </a:p>
          <a:p>
            <a:pPr marL="342900" indent="-342900">
              <a:buFont typeface="Arial" charset="0"/>
              <a:buChar char="•"/>
            </a:pPr>
            <a:r>
              <a:rPr lang="en-US" altLang="zh-CN" sz="2000" dirty="0" smtClean="0"/>
              <a:t>Google’s PageRank</a:t>
            </a:r>
          </a:p>
          <a:p>
            <a:pPr marL="342900" indent="-342900">
              <a:buFont typeface="Arial" charset="0"/>
              <a:buChar char="•"/>
            </a:pPr>
            <a:r>
              <a:rPr lang="en-US" altLang="zh-CN" sz="2000" dirty="0" smtClean="0"/>
              <a:t>Kleinberg’s HITS</a:t>
            </a:r>
            <a:endParaRPr lang="zh-CN" altLang="en-US" sz="2000" dirty="0" smtClean="0"/>
          </a:p>
          <a:p>
            <a:endParaRPr lang="en-US" dirty="0"/>
          </a:p>
        </p:txBody>
      </p:sp>
      <p:sp>
        <p:nvSpPr>
          <p:cNvPr id="5" name="Right Arrow 4"/>
          <p:cNvSpPr/>
          <p:nvPr/>
        </p:nvSpPr>
        <p:spPr>
          <a:xfrm>
            <a:off x="6019800" y="2915657"/>
            <a:ext cx="648072"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632520" y="2345745"/>
            <a:ext cx="5319464" cy="1828800"/>
          </a:xfrm>
          <a:prstGeom prst="rect">
            <a:avLst/>
          </a:prstGeom>
        </p:spPr>
      </p:pic>
      <p:pic>
        <p:nvPicPr>
          <p:cNvPr id="7" name="Picture 6"/>
          <p:cNvPicPr>
            <a:picLocks noChangeAspect="1"/>
          </p:cNvPicPr>
          <p:nvPr/>
        </p:nvPicPr>
        <p:blipFill>
          <a:blip r:embed="rId3"/>
          <a:stretch>
            <a:fillRect/>
          </a:stretch>
        </p:blipFill>
        <p:spPr>
          <a:xfrm>
            <a:off x="6781800" y="1295400"/>
            <a:ext cx="1548172" cy="1772657"/>
          </a:xfrm>
          <a:prstGeom prst="rect">
            <a:avLst/>
          </a:prstGeom>
        </p:spPr>
      </p:pic>
      <p:pic>
        <p:nvPicPr>
          <p:cNvPr id="8" name="Picture 7"/>
          <p:cNvPicPr>
            <a:picLocks noChangeAspect="1"/>
          </p:cNvPicPr>
          <p:nvPr/>
        </p:nvPicPr>
        <p:blipFill>
          <a:blip r:embed="rId4"/>
          <a:stretch>
            <a:fillRect/>
          </a:stretch>
        </p:blipFill>
        <p:spPr>
          <a:xfrm>
            <a:off x="6997824" y="3449057"/>
            <a:ext cx="377670" cy="432048"/>
          </a:xfrm>
          <a:prstGeom prst="rect">
            <a:avLst/>
          </a:prstGeom>
        </p:spPr>
      </p:pic>
      <p:sp>
        <p:nvSpPr>
          <p:cNvPr id="9" name="TextBox 8"/>
          <p:cNvSpPr txBox="1"/>
          <p:nvPr/>
        </p:nvSpPr>
        <p:spPr>
          <a:xfrm>
            <a:off x="7594104" y="3485061"/>
            <a:ext cx="864096" cy="369332"/>
          </a:xfrm>
          <a:prstGeom prst="rect">
            <a:avLst/>
          </a:prstGeom>
          <a:noFill/>
        </p:spPr>
        <p:txBody>
          <a:bodyPr wrap="square" rtlCol="0">
            <a:spAutoFit/>
          </a:bodyPr>
          <a:lstStyle/>
          <a:p>
            <a:r>
              <a:rPr lang="en-US" altLang="zh-CN" smtClean="0"/>
              <a:t>0.99</a:t>
            </a:r>
            <a:endParaRPr lang="en-US"/>
          </a:p>
        </p:txBody>
      </p:sp>
      <p:sp>
        <p:nvSpPr>
          <p:cNvPr id="10" name="TextBox 9"/>
          <p:cNvSpPr txBox="1"/>
          <p:nvPr/>
        </p:nvSpPr>
        <p:spPr>
          <a:xfrm>
            <a:off x="3962400" y="2240037"/>
            <a:ext cx="362508" cy="523220"/>
          </a:xfrm>
          <a:prstGeom prst="rect">
            <a:avLst/>
          </a:prstGeom>
          <a:noFill/>
        </p:spPr>
        <p:txBody>
          <a:bodyPr wrap="square" rtlCol="0">
            <a:spAutoFit/>
          </a:bodyPr>
          <a:lstStyle/>
          <a:p>
            <a:r>
              <a:rPr lang="en-US" altLang="zh-CN" sz="2800" dirty="0" smtClean="0"/>
              <a:t>+</a:t>
            </a:r>
            <a:endParaRPr lang="en-US" sz="2800" dirty="0"/>
          </a:p>
        </p:txBody>
      </p:sp>
      <p:sp>
        <p:nvSpPr>
          <p:cNvPr id="11" name="TextBox 10"/>
          <p:cNvSpPr txBox="1"/>
          <p:nvPr/>
        </p:nvSpPr>
        <p:spPr>
          <a:xfrm>
            <a:off x="7594104" y="4493173"/>
            <a:ext cx="864096" cy="369332"/>
          </a:xfrm>
          <a:prstGeom prst="rect">
            <a:avLst/>
          </a:prstGeom>
          <a:noFill/>
        </p:spPr>
        <p:txBody>
          <a:bodyPr wrap="square" rtlCol="0">
            <a:spAutoFit/>
          </a:bodyPr>
          <a:lstStyle/>
          <a:p>
            <a:r>
              <a:rPr lang="en-US" altLang="zh-CN" dirty="0" smtClean="0"/>
              <a:t>0.80</a:t>
            </a:r>
            <a:endParaRPr lang="en-US" dirty="0"/>
          </a:p>
        </p:txBody>
      </p:sp>
      <p:sp>
        <p:nvSpPr>
          <p:cNvPr id="12" name="TextBox 11"/>
          <p:cNvSpPr txBox="1"/>
          <p:nvPr/>
        </p:nvSpPr>
        <p:spPr>
          <a:xfrm>
            <a:off x="7594104" y="5253323"/>
            <a:ext cx="864096" cy="369332"/>
          </a:xfrm>
          <a:prstGeom prst="rect">
            <a:avLst/>
          </a:prstGeom>
          <a:noFill/>
        </p:spPr>
        <p:txBody>
          <a:bodyPr wrap="square" rtlCol="0">
            <a:spAutoFit/>
          </a:bodyPr>
          <a:lstStyle/>
          <a:p>
            <a:r>
              <a:rPr lang="en-US" altLang="zh-CN" dirty="0" smtClean="0"/>
              <a:t>0.01</a:t>
            </a:r>
            <a:endParaRPr lang="en-US" dirty="0"/>
          </a:p>
        </p:txBody>
      </p:sp>
      <p:sp>
        <p:nvSpPr>
          <p:cNvPr id="13" name="TextBox 12"/>
          <p:cNvSpPr txBox="1"/>
          <p:nvPr/>
        </p:nvSpPr>
        <p:spPr>
          <a:xfrm>
            <a:off x="7231478" y="4781205"/>
            <a:ext cx="864096" cy="400110"/>
          </a:xfrm>
          <a:prstGeom prst="rect">
            <a:avLst/>
          </a:prstGeom>
          <a:noFill/>
        </p:spPr>
        <p:txBody>
          <a:bodyPr wrap="square" rtlCol="0">
            <a:spAutoFit/>
          </a:bodyPr>
          <a:lstStyle/>
          <a:p>
            <a:r>
              <a:rPr lang="is-IS" altLang="zh-CN" dirty="0" smtClean="0"/>
              <a:t>…</a:t>
            </a:r>
            <a:r>
              <a:rPr lang="zh-CN" altLang="en-US" dirty="0" smtClean="0"/>
              <a:t> </a:t>
            </a:r>
            <a:r>
              <a:rPr lang="is-IS" altLang="zh-CN" dirty="0" smtClean="0"/>
              <a:t>…</a:t>
            </a:r>
            <a:r>
              <a:rPr lang="zh-CN" altLang="en-US" dirty="0" smtClean="0"/>
              <a:t> </a:t>
            </a:r>
            <a:endParaRPr lang="en-US" dirty="0"/>
          </a:p>
        </p:txBody>
      </p:sp>
      <p:pic>
        <p:nvPicPr>
          <p:cNvPr id="14" name="Picture 13"/>
          <p:cNvPicPr>
            <a:picLocks noChangeAspect="1"/>
          </p:cNvPicPr>
          <p:nvPr/>
        </p:nvPicPr>
        <p:blipFill>
          <a:blip r:embed="rId4"/>
          <a:stretch>
            <a:fillRect/>
          </a:stretch>
        </p:blipFill>
        <p:spPr>
          <a:xfrm>
            <a:off x="6997824" y="3957179"/>
            <a:ext cx="377670" cy="432048"/>
          </a:xfrm>
          <a:prstGeom prst="rect">
            <a:avLst/>
          </a:prstGeom>
        </p:spPr>
      </p:pic>
      <p:pic>
        <p:nvPicPr>
          <p:cNvPr id="15" name="Picture 14"/>
          <p:cNvPicPr>
            <a:picLocks noChangeAspect="1"/>
          </p:cNvPicPr>
          <p:nvPr/>
        </p:nvPicPr>
        <p:blipFill>
          <a:blip r:embed="rId4"/>
          <a:stretch>
            <a:fillRect/>
          </a:stretch>
        </p:blipFill>
        <p:spPr>
          <a:xfrm>
            <a:off x="6997824" y="4461235"/>
            <a:ext cx="377670" cy="432048"/>
          </a:xfrm>
          <a:prstGeom prst="rect">
            <a:avLst/>
          </a:prstGeom>
        </p:spPr>
      </p:pic>
      <p:pic>
        <p:nvPicPr>
          <p:cNvPr id="16" name="Picture 15"/>
          <p:cNvPicPr>
            <a:picLocks noChangeAspect="1"/>
          </p:cNvPicPr>
          <p:nvPr/>
        </p:nvPicPr>
        <p:blipFill>
          <a:blip r:embed="rId4"/>
          <a:stretch>
            <a:fillRect/>
          </a:stretch>
        </p:blipFill>
        <p:spPr>
          <a:xfrm>
            <a:off x="6997824" y="5217319"/>
            <a:ext cx="377670" cy="432048"/>
          </a:xfrm>
          <a:prstGeom prst="rect">
            <a:avLst/>
          </a:prstGeom>
        </p:spPr>
      </p:pic>
      <p:sp>
        <p:nvSpPr>
          <p:cNvPr id="17" name="TextBox 16"/>
          <p:cNvSpPr txBox="1"/>
          <p:nvPr/>
        </p:nvSpPr>
        <p:spPr>
          <a:xfrm>
            <a:off x="7594104" y="4028569"/>
            <a:ext cx="864096" cy="369332"/>
          </a:xfrm>
          <a:prstGeom prst="rect">
            <a:avLst/>
          </a:prstGeom>
          <a:noFill/>
        </p:spPr>
        <p:txBody>
          <a:bodyPr wrap="square" rtlCol="0">
            <a:spAutoFit/>
          </a:bodyPr>
          <a:lstStyle/>
          <a:p>
            <a:r>
              <a:rPr lang="en-US" altLang="zh-CN" smtClean="0"/>
              <a:t>0.99</a:t>
            </a:r>
            <a:endParaRPr lang="en-US"/>
          </a:p>
        </p:txBody>
      </p:sp>
      <p:sp>
        <p:nvSpPr>
          <p:cNvPr id="18" name="TextBox 17"/>
          <p:cNvSpPr txBox="1"/>
          <p:nvPr/>
        </p:nvSpPr>
        <p:spPr>
          <a:xfrm>
            <a:off x="2685492" y="2521582"/>
            <a:ext cx="362508" cy="523220"/>
          </a:xfrm>
          <a:prstGeom prst="rect">
            <a:avLst/>
          </a:prstGeom>
          <a:noFill/>
        </p:spPr>
        <p:txBody>
          <a:bodyPr wrap="square" rtlCol="0">
            <a:spAutoFit/>
          </a:bodyPr>
          <a:lstStyle/>
          <a:p>
            <a:r>
              <a:rPr lang="en-US" altLang="zh-CN" sz="2800" dirty="0" smtClean="0"/>
              <a:t>+</a:t>
            </a:r>
            <a:endParaRPr lang="en-US" sz="2800" dirty="0"/>
          </a:p>
        </p:txBody>
      </p:sp>
      <p:sp>
        <p:nvSpPr>
          <p:cNvPr id="19" name="TextBox 18"/>
          <p:cNvSpPr txBox="1"/>
          <p:nvPr/>
        </p:nvSpPr>
        <p:spPr>
          <a:xfrm>
            <a:off x="1847292" y="1968922"/>
            <a:ext cx="362508" cy="523220"/>
          </a:xfrm>
          <a:prstGeom prst="rect">
            <a:avLst/>
          </a:prstGeom>
          <a:noFill/>
        </p:spPr>
        <p:txBody>
          <a:bodyPr wrap="square" rtlCol="0">
            <a:spAutoFit/>
          </a:bodyPr>
          <a:lstStyle/>
          <a:p>
            <a:r>
              <a:rPr lang="en-US" sz="2800" dirty="0"/>
              <a:t>-</a:t>
            </a:r>
          </a:p>
        </p:txBody>
      </p:sp>
      <p:sp>
        <p:nvSpPr>
          <p:cNvPr id="21" name="TextBox 20"/>
          <p:cNvSpPr txBox="1"/>
          <p:nvPr/>
        </p:nvSpPr>
        <p:spPr>
          <a:xfrm>
            <a:off x="1491030" y="3202085"/>
            <a:ext cx="362508" cy="523220"/>
          </a:xfrm>
          <a:prstGeom prst="rect">
            <a:avLst/>
          </a:prstGeom>
          <a:noFill/>
        </p:spPr>
        <p:txBody>
          <a:bodyPr wrap="square" rtlCol="0">
            <a:spAutoFit/>
          </a:bodyPr>
          <a:lstStyle/>
          <a:p>
            <a:r>
              <a:rPr lang="en-US" sz="2800" dirty="0"/>
              <a:t>-</a:t>
            </a:r>
          </a:p>
        </p:txBody>
      </p:sp>
      <p:sp>
        <p:nvSpPr>
          <p:cNvPr id="22" name="TextBox 21"/>
          <p:cNvSpPr txBox="1"/>
          <p:nvPr/>
        </p:nvSpPr>
        <p:spPr>
          <a:xfrm>
            <a:off x="3239810" y="3201419"/>
            <a:ext cx="362508" cy="523220"/>
          </a:xfrm>
          <a:prstGeom prst="rect">
            <a:avLst/>
          </a:prstGeom>
          <a:noFill/>
        </p:spPr>
        <p:txBody>
          <a:bodyPr wrap="square" rtlCol="0">
            <a:spAutoFit/>
          </a:bodyPr>
          <a:lstStyle/>
          <a:p>
            <a:r>
              <a:rPr lang="en-US" sz="2800" dirty="0"/>
              <a:t>-</a:t>
            </a:r>
          </a:p>
        </p:txBody>
      </p:sp>
      <p:sp>
        <p:nvSpPr>
          <p:cNvPr id="23" name="TextBox 22"/>
          <p:cNvSpPr txBox="1"/>
          <p:nvPr/>
        </p:nvSpPr>
        <p:spPr>
          <a:xfrm>
            <a:off x="5398907" y="1895724"/>
            <a:ext cx="362508" cy="523220"/>
          </a:xfrm>
          <a:prstGeom prst="rect">
            <a:avLst/>
          </a:prstGeom>
          <a:noFill/>
        </p:spPr>
        <p:txBody>
          <a:bodyPr wrap="square" rtlCol="0">
            <a:spAutoFit/>
          </a:bodyPr>
          <a:lstStyle/>
          <a:p>
            <a:r>
              <a:rPr lang="en-US" sz="2800" dirty="0"/>
              <a:t>?</a:t>
            </a:r>
          </a:p>
        </p:txBody>
      </p:sp>
      <p:sp>
        <p:nvSpPr>
          <p:cNvPr id="24" name="TextBox 23"/>
          <p:cNvSpPr txBox="1"/>
          <p:nvPr/>
        </p:nvSpPr>
        <p:spPr>
          <a:xfrm>
            <a:off x="5600328" y="2998535"/>
            <a:ext cx="362508" cy="523220"/>
          </a:xfrm>
          <a:prstGeom prst="rect">
            <a:avLst/>
          </a:prstGeom>
          <a:noFill/>
        </p:spPr>
        <p:txBody>
          <a:bodyPr wrap="square" rtlCol="0">
            <a:spAutoFit/>
          </a:bodyPr>
          <a:lstStyle/>
          <a:p>
            <a:r>
              <a:rPr lang="en-US" sz="2800" dirty="0"/>
              <a:t>?</a:t>
            </a:r>
          </a:p>
        </p:txBody>
      </p:sp>
      <p:sp>
        <p:nvSpPr>
          <p:cNvPr id="25" name="TextBox 24"/>
          <p:cNvSpPr txBox="1"/>
          <p:nvPr/>
        </p:nvSpPr>
        <p:spPr>
          <a:xfrm>
            <a:off x="4454057" y="3260145"/>
            <a:ext cx="362508" cy="523220"/>
          </a:xfrm>
          <a:prstGeom prst="rect">
            <a:avLst/>
          </a:prstGeom>
          <a:noFill/>
        </p:spPr>
        <p:txBody>
          <a:bodyPr wrap="square" rtlCol="0">
            <a:spAutoFit/>
          </a:bodyPr>
          <a:lstStyle/>
          <a:p>
            <a:r>
              <a:rPr lang="en-US" altLang="zh-CN" sz="2800" dirty="0" smtClean="0"/>
              <a:t>+</a:t>
            </a:r>
            <a:endParaRPr lang="en-US" sz="2800" dirty="0"/>
          </a:p>
        </p:txBody>
      </p:sp>
      <p:sp>
        <p:nvSpPr>
          <p:cNvPr id="26" name="TextBox 25"/>
          <p:cNvSpPr txBox="1"/>
          <p:nvPr/>
        </p:nvSpPr>
        <p:spPr>
          <a:xfrm>
            <a:off x="603058" y="2521582"/>
            <a:ext cx="362508" cy="523220"/>
          </a:xfrm>
          <a:prstGeom prst="rect">
            <a:avLst/>
          </a:prstGeom>
          <a:noFill/>
        </p:spPr>
        <p:txBody>
          <a:bodyPr wrap="square" rtlCol="0">
            <a:spAutoFit/>
          </a:bodyPr>
          <a:lstStyle/>
          <a:p>
            <a:r>
              <a:rPr lang="en-US" sz="2800" dirty="0"/>
              <a:t>?</a:t>
            </a:r>
          </a:p>
        </p:txBody>
      </p:sp>
      <p:sp>
        <p:nvSpPr>
          <p:cNvPr id="27" name="Rectangle 86"/>
          <p:cNvSpPr/>
          <p:nvPr/>
        </p:nvSpPr>
        <p:spPr>
          <a:xfrm>
            <a:off x="965566" y="1265892"/>
            <a:ext cx="6409928" cy="486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6531" indent="-316531" algn="ctr"/>
            <a:r>
              <a:rPr lang="en-US" altLang="zh-CN" sz="2800" b="1" dirty="0" smtClean="0">
                <a:solidFill>
                  <a:srgbClr val="800000"/>
                </a:solidFill>
              </a:rPr>
              <a:t>Web </a:t>
            </a:r>
            <a:r>
              <a:rPr lang="en-US" altLang="zh-CN" sz="2400" b="1" dirty="0" smtClean="0">
                <a:solidFill>
                  <a:srgbClr val="0000CC"/>
                </a:solidFill>
              </a:rPr>
              <a:t>= Information Space</a:t>
            </a:r>
            <a:endParaRPr lang="zh-CN" altLang="en-US" sz="2400" b="1" dirty="0">
              <a:solidFill>
                <a:srgbClr val="0000CC"/>
              </a:solidFill>
            </a:endParaRPr>
          </a:p>
        </p:txBody>
      </p:sp>
      <p:sp>
        <p:nvSpPr>
          <p:cNvPr id="28" name="副标题 4"/>
          <p:cNvSpPr txBox="1">
            <a:spLocks/>
          </p:cNvSpPr>
          <p:nvPr/>
        </p:nvSpPr>
        <p:spPr bwMode="auto">
          <a:xfrm>
            <a:off x="0" y="6382637"/>
            <a:ext cx="9144000" cy="475363"/>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100" kern="0" dirty="0" smtClean="0">
                <a:latin typeface="+mn-lt"/>
                <a:ea typeface="+mn-ea"/>
              </a:rPr>
              <a:t>[1] L. Page, S. </a:t>
            </a:r>
            <a:r>
              <a:rPr lang="en-US" altLang="zh-CN" sz="1100" kern="0" dirty="0" err="1" smtClean="0">
                <a:latin typeface="+mn-lt"/>
                <a:ea typeface="+mn-ea"/>
              </a:rPr>
              <a:t>Brin</a:t>
            </a:r>
            <a:r>
              <a:rPr lang="en-US" altLang="zh-CN" sz="1100" kern="0" dirty="0" smtClean="0">
                <a:latin typeface="+mn-lt"/>
                <a:ea typeface="+mn-ea"/>
              </a:rPr>
              <a:t>, R. </a:t>
            </a:r>
            <a:r>
              <a:rPr lang="en-US" altLang="zh-CN" sz="1100" kern="0" dirty="0" err="1" smtClean="0">
                <a:latin typeface="+mn-lt"/>
                <a:ea typeface="+mn-ea"/>
              </a:rPr>
              <a:t>Motwani</a:t>
            </a:r>
            <a:r>
              <a:rPr lang="en-US" altLang="zh-CN" sz="1100" kern="0" dirty="0">
                <a:latin typeface="+mn-lt"/>
                <a:ea typeface="+mn-ea"/>
              </a:rPr>
              <a:t>, </a:t>
            </a:r>
            <a:r>
              <a:rPr lang="en-US" altLang="zh-CN" sz="1100" kern="0" dirty="0" smtClean="0">
                <a:latin typeface="+mn-lt"/>
                <a:ea typeface="+mn-ea"/>
              </a:rPr>
              <a:t>&amp; T. </a:t>
            </a:r>
            <a:r>
              <a:rPr lang="en-US" altLang="zh-CN" sz="1100" kern="0" dirty="0" err="1" smtClean="0">
                <a:latin typeface="+mn-lt"/>
                <a:ea typeface="+mn-ea"/>
              </a:rPr>
              <a:t>Winograd</a:t>
            </a:r>
            <a:r>
              <a:rPr lang="en-US" altLang="zh-CN" sz="1100" kern="0" dirty="0" smtClean="0">
                <a:latin typeface="+mn-lt"/>
                <a:ea typeface="+mn-ea"/>
              </a:rPr>
              <a:t>. </a:t>
            </a:r>
            <a:r>
              <a:rPr lang="en-US" altLang="zh-CN" sz="1100" kern="0" dirty="0">
                <a:latin typeface="+mn-lt"/>
                <a:ea typeface="+mn-ea"/>
              </a:rPr>
              <a:t>(1999). The </a:t>
            </a:r>
            <a:r>
              <a:rPr lang="en-US" altLang="zh-CN" sz="1100" kern="0" dirty="0" err="1">
                <a:latin typeface="+mn-lt"/>
                <a:ea typeface="+mn-ea"/>
              </a:rPr>
              <a:t>pagerank</a:t>
            </a:r>
            <a:r>
              <a:rPr lang="en-US" altLang="zh-CN" sz="1100" kern="0" dirty="0">
                <a:latin typeface="+mn-lt"/>
                <a:ea typeface="+mn-ea"/>
              </a:rPr>
              <a:t> citation ranking: bringing order to </a:t>
            </a:r>
            <a:r>
              <a:rPr lang="en-US" altLang="zh-CN" sz="1100" kern="0" dirty="0" smtClean="0">
                <a:latin typeface="+mn-lt"/>
                <a:ea typeface="+mn-ea"/>
              </a:rPr>
              <a:t>the web. Stanford </a:t>
            </a:r>
            <a:r>
              <a:rPr lang="en-US" altLang="zh-CN" sz="1100" kern="0" dirty="0">
                <a:latin typeface="+mn-lt"/>
                <a:ea typeface="+mn-ea"/>
              </a:rPr>
              <a:t>University</a:t>
            </a:r>
            <a:r>
              <a:rPr lang="en-US" altLang="zh-CN" sz="1100" kern="0" dirty="0" smtClean="0">
                <a:latin typeface="+mn-lt"/>
                <a:ea typeface="+mn-ea"/>
              </a:rPr>
              <a:t>. </a:t>
            </a:r>
          </a:p>
          <a:p>
            <a:pPr>
              <a:spcBef>
                <a:spcPct val="20000"/>
              </a:spcBef>
            </a:pPr>
            <a:r>
              <a:rPr lang="en-US" altLang="zh-CN" sz="1100" kern="0" dirty="0" smtClean="0">
                <a:latin typeface="+mn-lt"/>
                <a:ea typeface="+mn-ea"/>
              </a:rPr>
              <a:t>[2] J. M. Kleinberg. Authoritative sources in a hyperlinked environment. Journal of the ACM (</a:t>
            </a:r>
            <a:r>
              <a:rPr lang="en-US" altLang="zh-CN" sz="1100" b="1" kern="0" dirty="0" smtClean="0">
                <a:latin typeface="+mn-lt"/>
                <a:ea typeface="+mn-ea"/>
              </a:rPr>
              <a:t>JACM</a:t>
            </a:r>
            <a:r>
              <a:rPr lang="en-US" altLang="zh-CN" sz="1100" kern="0" dirty="0" smtClean="0">
                <a:latin typeface="+mn-lt"/>
                <a:ea typeface="+mn-ea"/>
              </a:rPr>
              <a:t>) 46.5 (1999): 604-632. </a:t>
            </a:r>
            <a:endParaRPr lang="en-US" altLang="zh-CN" sz="1100" kern="0" dirty="0">
              <a:latin typeface="+mn-lt"/>
            </a:endParaRPr>
          </a:p>
        </p:txBody>
      </p:sp>
    </p:spTree>
    <p:extLst>
      <p:ext uri="{BB962C8B-B14F-4D97-AF65-F5344CB8AC3E}">
        <p14:creationId xmlns:p14="http://schemas.microsoft.com/office/powerpoint/2010/main" val="269375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par>
                                <p:cTn id="56" presetID="22" presetClass="entr" presetSubtype="8"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par>
                                <p:cTn id="59" presetID="22" presetClass="entr" presetSubtype="8"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par>
                                <p:cTn id="62" presetID="22" presetClass="entr" presetSubtype="8"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P spid="12" grpId="0"/>
      <p:bldP spid="13" grpId="0"/>
      <p:bldP spid="17" grpId="0"/>
      <p:bldP spid="18" grpId="0"/>
      <p:bldP spid="19" grpId="0"/>
      <p:bldP spid="21"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stretch>
            <a:fillRect/>
          </a:stretch>
        </p:blipFill>
        <p:spPr>
          <a:xfrm>
            <a:off x="838200" y="2041259"/>
            <a:ext cx="4701480" cy="1616341"/>
          </a:xfrm>
          <a:prstGeom prst="rect">
            <a:avLst/>
          </a:prstGeom>
        </p:spPr>
      </p:pic>
      <p:cxnSp>
        <p:nvCxnSpPr>
          <p:cNvPr id="30" name="Straight Connector 71"/>
          <p:cNvCxnSpPr/>
          <p:nvPr/>
        </p:nvCxnSpPr>
        <p:spPr>
          <a:xfrm flipV="1">
            <a:off x="1160422" y="4079603"/>
            <a:ext cx="3943404" cy="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1" name="Picture 2"/>
          <p:cNvPicPr>
            <a:picLocks noChangeAspect="1" noChangeArrowheads="1"/>
          </p:cNvPicPr>
          <p:nvPr/>
        </p:nvPicPr>
        <p:blipFill>
          <a:blip r:embed="rId4" cstate="print"/>
          <a:srcRect/>
          <a:stretch>
            <a:fillRect/>
          </a:stretch>
        </p:blipFill>
        <p:spPr bwMode="auto">
          <a:xfrm>
            <a:off x="1927194" y="4922211"/>
            <a:ext cx="365130" cy="337043"/>
          </a:xfrm>
          <a:prstGeom prst="rect">
            <a:avLst/>
          </a:prstGeom>
          <a:noFill/>
          <a:ln w="9525">
            <a:noFill/>
            <a:miter lim="800000"/>
            <a:headEnd/>
            <a:tailEnd/>
          </a:ln>
        </p:spPr>
      </p:pic>
      <p:cxnSp>
        <p:nvCxnSpPr>
          <p:cNvPr id="32" name="Straight Arrow Connector 84"/>
          <p:cNvCxnSpPr>
            <a:stCxn id="31" idx="0"/>
          </p:cNvCxnSpPr>
          <p:nvPr/>
        </p:nvCxnSpPr>
        <p:spPr>
          <a:xfrm flipH="1" flipV="1">
            <a:off x="1752602" y="3642180"/>
            <a:ext cx="357157" cy="1280031"/>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85"/>
          <p:cNvCxnSpPr>
            <a:stCxn id="31" idx="0"/>
          </p:cNvCxnSpPr>
          <p:nvPr/>
        </p:nvCxnSpPr>
        <p:spPr>
          <a:xfrm flipV="1">
            <a:off x="2109759" y="3086102"/>
            <a:ext cx="709641" cy="1836109"/>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88"/>
          <p:cNvCxnSpPr>
            <a:stCxn id="31" idx="0"/>
          </p:cNvCxnSpPr>
          <p:nvPr/>
        </p:nvCxnSpPr>
        <p:spPr>
          <a:xfrm flipH="1" flipV="1">
            <a:off x="990600" y="3086102"/>
            <a:ext cx="1119159" cy="1836109"/>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5" name="Picture 2"/>
          <p:cNvPicPr>
            <a:picLocks noChangeAspect="1" noChangeArrowheads="1"/>
          </p:cNvPicPr>
          <p:nvPr/>
        </p:nvPicPr>
        <p:blipFill>
          <a:blip r:embed="rId4" cstate="print"/>
          <a:srcRect/>
          <a:stretch>
            <a:fillRect/>
          </a:stretch>
        </p:blipFill>
        <p:spPr bwMode="auto">
          <a:xfrm>
            <a:off x="3022584" y="4888507"/>
            <a:ext cx="365130" cy="337043"/>
          </a:xfrm>
          <a:prstGeom prst="rect">
            <a:avLst/>
          </a:prstGeom>
          <a:noFill/>
          <a:ln w="9525">
            <a:noFill/>
            <a:miter lim="800000"/>
            <a:headEnd/>
            <a:tailEnd/>
          </a:ln>
        </p:spPr>
      </p:pic>
      <p:cxnSp>
        <p:nvCxnSpPr>
          <p:cNvPr id="36" name="Straight Arrow Connector 94"/>
          <p:cNvCxnSpPr>
            <a:stCxn id="35" idx="0"/>
          </p:cNvCxnSpPr>
          <p:nvPr/>
        </p:nvCxnSpPr>
        <p:spPr>
          <a:xfrm flipH="1" flipV="1">
            <a:off x="1752598" y="3657600"/>
            <a:ext cx="1452551" cy="1230907"/>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96"/>
          <p:cNvCxnSpPr>
            <a:stCxn id="35" idx="0"/>
          </p:cNvCxnSpPr>
          <p:nvPr/>
        </p:nvCxnSpPr>
        <p:spPr>
          <a:xfrm flipV="1">
            <a:off x="3205149" y="3642180"/>
            <a:ext cx="182565" cy="1246327"/>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8" name="Picture 2"/>
          <p:cNvPicPr>
            <a:picLocks noChangeAspect="1" noChangeArrowheads="1"/>
          </p:cNvPicPr>
          <p:nvPr/>
        </p:nvPicPr>
        <p:blipFill>
          <a:blip r:embed="rId4" cstate="print"/>
          <a:srcRect/>
          <a:stretch>
            <a:fillRect/>
          </a:stretch>
        </p:blipFill>
        <p:spPr bwMode="auto">
          <a:xfrm>
            <a:off x="4008435" y="4955915"/>
            <a:ext cx="365130" cy="337043"/>
          </a:xfrm>
          <a:prstGeom prst="rect">
            <a:avLst/>
          </a:prstGeom>
          <a:noFill/>
          <a:ln w="9525">
            <a:noFill/>
            <a:miter lim="800000"/>
            <a:headEnd/>
            <a:tailEnd/>
          </a:ln>
        </p:spPr>
      </p:pic>
      <p:cxnSp>
        <p:nvCxnSpPr>
          <p:cNvPr id="39" name="Straight Arrow Connector 104"/>
          <p:cNvCxnSpPr>
            <a:stCxn id="38" idx="0"/>
          </p:cNvCxnSpPr>
          <p:nvPr/>
        </p:nvCxnSpPr>
        <p:spPr>
          <a:xfrm flipV="1">
            <a:off x="4191000" y="3642180"/>
            <a:ext cx="182565" cy="1313735"/>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107"/>
          <p:cNvCxnSpPr>
            <a:stCxn id="38" idx="0"/>
          </p:cNvCxnSpPr>
          <p:nvPr/>
        </p:nvCxnSpPr>
        <p:spPr>
          <a:xfrm flipV="1">
            <a:off x="4191000" y="3383709"/>
            <a:ext cx="1219202" cy="1572206"/>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116"/>
          <p:cNvCxnSpPr>
            <a:stCxn id="38" idx="0"/>
          </p:cNvCxnSpPr>
          <p:nvPr/>
        </p:nvCxnSpPr>
        <p:spPr>
          <a:xfrm flipH="1" flipV="1">
            <a:off x="1752598" y="3657600"/>
            <a:ext cx="2438402" cy="1298315"/>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119"/>
          <p:cNvCxnSpPr>
            <a:stCxn id="38" idx="0"/>
          </p:cNvCxnSpPr>
          <p:nvPr/>
        </p:nvCxnSpPr>
        <p:spPr>
          <a:xfrm flipH="1" flipV="1">
            <a:off x="3387714" y="3657600"/>
            <a:ext cx="803286" cy="1298315"/>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Rectangle 194"/>
          <p:cNvSpPr/>
          <p:nvPr/>
        </p:nvSpPr>
        <p:spPr>
          <a:xfrm>
            <a:off x="307975" y="1204540"/>
            <a:ext cx="7769225" cy="471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800000"/>
                </a:solidFill>
              </a:rPr>
              <a:t>Collaborative Web </a:t>
            </a:r>
            <a:r>
              <a:rPr lang="en-US" altLang="zh-CN" sz="2400" b="1" dirty="0" smtClean="0">
                <a:solidFill>
                  <a:srgbClr val="0000CC"/>
                </a:solidFill>
              </a:rPr>
              <a:t>= Info Space + Users</a:t>
            </a:r>
            <a:endParaRPr lang="zh-CN" altLang="en-US" sz="2400" b="1" dirty="0">
              <a:solidFill>
                <a:srgbClr val="0000CC"/>
              </a:solidFill>
            </a:endParaRPr>
          </a:p>
        </p:txBody>
      </p:sp>
      <p:sp>
        <p:nvSpPr>
          <p:cNvPr id="46" name="矩形 45"/>
          <p:cNvSpPr/>
          <p:nvPr/>
        </p:nvSpPr>
        <p:spPr>
          <a:xfrm>
            <a:off x="2667000" y="2913185"/>
            <a:ext cx="228600" cy="211015"/>
          </a:xfrm>
          <a:prstGeom prst="rect">
            <a:avLst/>
          </a:prstGeom>
          <a:solidFill>
            <a:srgbClr val="0000CC"/>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058" name="AutoShape 2" descr="data:image/jpeg;base64,/9j/4AAQSkZJRgABAQAAAQABAAD/2wBDAAkGBwgHBgkIBwgKCgkLDRYPDQwMDRsUFRAWIB0iIiAdHx8kKDQsJCYxJx8fLT0tMTU3Ojo6Iys/RD84QzQ5Ojf/2wBDAQoKCg0MDRoPDxo3JR8lNzc3Nzc3Nzc3Nzc3Nzc3Nzc3Nzc3Nzc3Nzc3Nzc3Nzc3Nzc3Nzc3Nzc3Nzc3Nzc3Nzf/wAARCAChAKIDASIAAhEBAxEB/8QAGwABAAEFAQAAAAAAAAAAAAAAAAYBAwQFBwL/xAA5EAACAgECBAMFBgUDBQAAAAAAAQIDBAURBhIhMRNBUSJhcYGRBxQjobHBFSVCctEyUuFTYsLw8f/EABkBAQADAQEAAAAAAAAAAAAAAAABAgMEBf/EACARAQEAAwABBAMAAAAAAAAAAAABAgMRMQQFEkETIWH/2gAMAwEAAhEDEQA/AO4gAAAAAAAAAAAAAAAAAAAAAAAAAAAAAAAAAAAAAAAAGNlZKq9mLXN5gXpWRj5nnxkayWQ/U8/ePeBtVdHzPcZKS3TNP9495cry3FrZ/IDbA8VWK2tTj5nsAAAAAAAAAAAAAAAAAAAKN7Jt9kRi/Ldlkp792STI38CzbvyP9CCSyPLcDZPI95blkL1LVVO8Y+I5Stn/AKKYrdszsfh2dqU8u91L/p1tN/Xt+oFmiVmRLlpXO/TcvzpyqlvOmaS89tzNr0TTa+0rt/XxpL9GXf4ZTttRmZlT92RKW3yluiP2KaJkc/iV79lzI2xGb8fVdJueXS4ZtSXtpR5Z7fDz+X0MzG4kwL5VxhNqU1u012/ySN0Cie639SoAAAAAAAAAAAAAAAAFH2Oe6lTPD1SzGjHmnz/hx9U+qOhMgWLOWbq2Rny6pyag/Rf/ADYDd6dXHDg25eJdJe3Y+79y9F7jInkSfdmLDdnvkYHvx5ep6jkSXmWvDZk42G5NSs6R9PUDLxpSlDmk3s+yIfxngwx7o5uIvDlJ/iKPRc2/SXz7fQmj2ivRepHOKrK5VNJxl7O0vqBvNHy426fjKcn4nhxTUu++xsSAYWbKUEuZ7wJ5TLnprl6xT/ID2AAAAAAAAAAABRyUVu3sgKniyyNcHKb2SLcsmC7dfgR/XNXrlCVcJqL6JRb2bYOW+HnVOIJ7yrolyLtuu5qeG3zVTh06TfT6EZuy7bMiySUpRhu5tdlt3NvwxmKGp2U2RlW7VzwjNbPp0a/JP5kdOJpVRv2RkRx/cZONWnFSMjZehIwoV+G91Fb+9FLLrUvZSRnNJ+RbsqUl2A0eTKb3cpN/EjOv5Mase1yeySZM78GVqa5lFfAgf2g4tEKcbSsaydmpZ9ijCK/ohv7UmvhugMDhizMzZ01wrlKd0FLlS6RTW+7Z12qPJXGK/pSRiaRhR0/TcfEh0VVaj0+BmgAAAAAAAo3sBUFN+hrtX1zTdGpdupZdVC8lKXWT9Eu7Itk8rY4ZZ3mM7Wwfc0+rajHFyFVLzjvFepzziT7XH7VOhY/Kn0V93Vv4R/z9CI1W8SahlV6vnahPDqjLplZ1nLB7vsodN9/RIy/PLeSdejPa9mOFz22Y/wA+3X7M6dnnsjnfHWk6rqGswswrFDE8BOy62xQrpkm+rb+X0JJpsdc1N74GnSeMorlysneiNn9sWubb37bGLrnBOqX5FN+XD79z+z4Nbbrqfk3F9H8WuhfLH548cmjdfT7PlGqr5rca2WNbO2jeL+8xqfh2OSfNySa2fbfdb779zyo3xcbYZlztradLsfNybeXrs/Pdk840Ua8HDw1/RHdpeWy2IRyvsWkYW9vU/wCEeKsXVKli5Mo4+fBe1TJ7br1j6olO5xG7FrtlGTTVkXvGcXs4v3NdiQaTxJqWHTGqeXZZFdnZFWf8gdOKNrYgkuKdavkq9Noqvtl2X3eS/wDIsvTeNdbklqGYsPG39qunarmXvabl+Y6hIdd4jx8FWU4zhkZUV7UU/Zr/AL35fDuzU8H8OZEtSs4h1uTtzbd/BjOO3JHye3l7l5G50bhjE0+Fbs2ush1W8NoRfql6+97s3uxIqAAAAAAAAWcrJqxa3ZfZGEF5yexeNLxXpM9X03wqVCV1UvErhZNxjKWzWza3a799mBzrjb7S8+nMnp+jwjTFxThclzTmmvJbbL8yD2YOpahdHI1rMnju1+yrnK2+199oQW8mzp1PAeq5ttc827D01LpKeF+Lco99lOcej3367Ev0PhfSNCbngYkfvEltPJtbsun8Zy3fyMLpuV7lXq4e5TTqmOnGS/d+3N+GeAc2zazHwI6fBNbZupRVt8/fCpPaHTs5Pf3E/wBH4O0nTr4ZV1c8/Pj1WXmtWTi9tny+UPhFIkSKmuOMx8ODbv2bb3OqbIbFQWYoRxdPxNQlHyhFR/f9yK2JJkl4gXialkP/AL9iO5dcoptIDGbR7ra3MSVmz2b6nuuzdrZgSjha3w9Vx2+0pcv16HRDl+iWOORVZ/tmn+Z09PdboCoAAAAAAAAAAAAAAAAAAAACF6tD+YZH97NXfQpR7Gz165Q1O9R/3fsjWePv0aAzMLhrG1Phu9xrjHN8WUq7Oz3S6Rb9GRLFp2lyzi1KL2afkzpvCT302bX+nxZbfREY4twFha07oJKvJXOl6S7S/wA/MCzgQSS2RP8ATLfGwqZN9VHZ/FdDn2LdGO27SJdw1lRsjZQpb7e1H9/2A3oAAAAAAAAAAAAAAAAAAAACBa6n/Fsrfr7f7GA10ZuNQoeRqOROPZzfX4GJfhzjBtLyAlfDVXhaNjprZzTm/m2an7QaObSab0vaqu7+5pr9diRYEFDCx4pbJVx6fI0XHV38shjJbytnv8l/6gOf12yfmyX8BpyzciT7Rq2/Mi9GHZLyJjwbQ8W+7ma/Egvyf/IEtAAAAAAAAAAAAAAAAAAAt5EpQoslBOUlFtJebLhTYDn1upuqTVldkOvVTi1+p4WtUzfLz7v03OhuMZd0n8SnhV778kd/gBhaHdZfplNlsZRezS5ls2vIt8QaZ/E8Pkg0rq3zVt9m/R/E2exXYDl87bMO915lUqJp7bWLb6PzMzH1iuDXJYubfps+u50GdcLFtOMZL0ktzxHEx4veNFUWvNQQFcScrMaqdi2nKEXJejaLoQAAAAAAAAAAAAAAAAAAAAAAAAAAAAAAAAAAAAAAP//Z"/>
          <p:cNvSpPr>
            <a:spLocks noChangeAspect="1" noChangeArrowheads="1"/>
          </p:cNvSpPr>
          <p:nvPr/>
        </p:nvSpPr>
        <p:spPr bwMode="auto">
          <a:xfrm>
            <a:off x="155575" y="130419"/>
            <a:ext cx="304800" cy="281355"/>
          </a:xfrm>
          <a:prstGeom prst="rect">
            <a:avLst/>
          </a:prstGeom>
          <a:noFill/>
        </p:spPr>
        <p:txBody>
          <a:bodyPr vert="horz" wrap="square" lIns="84406" tIns="42203" rIns="84406" bIns="42203" numCol="1" anchor="t" anchorCtr="0" compatLnSpc="1">
            <a:prstTxWarp prst="textNoShape">
              <a:avLst/>
            </a:prstTxWarp>
          </a:bodyPr>
          <a:lstStyle/>
          <a:p>
            <a:endParaRPr lang="zh-CN" altLang="en-US"/>
          </a:p>
        </p:txBody>
      </p:sp>
      <p:sp>
        <p:nvSpPr>
          <p:cNvPr id="48" name="右箭头 47"/>
          <p:cNvSpPr/>
          <p:nvPr/>
        </p:nvSpPr>
        <p:spPr>
          <a:xfrm rot="5400000">
            <a:off x="7127558" y="3850178"/>
            <a:ext cx="562708" cy="329952"/>
          </a:xfrm>
          <a:prstGeom prst="rightArrow">
            <a:avLst/>
          </a:prstGeom>
          <a:solidFill>
            <a:srgbClr val="CC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6" name="Picture 65"/>
          <p:cNvPicPr>
            <a:picLocks noChangeAspect="1"/>
          </p:cNvPicPr>
          <p:nvPr/>
        </p:nvPicPr>
        <p:blipFill>
          <a:blip r:embed="rId5"/>
          <a:stretch>
            <a:fillRect/>
          </a:stretch>
        </p:blipFill>
        <p:spPr>
          <a:xfrm>
            <a:off x="6705600" y="1806352"/>
            <a:ext cx="1548172" cy="1772657"/>
          </a:xfrm>
          <a:prstGeom prst="rect">
            <a:avLst/>
          </a:prstGeom>
        </p:spPr>
      </p:pic>
      <p:grpSp>
        <p:nvGrpSpPr>
          <p:cNvPr id="67" name="Group 66"/>
          <p:cNvGrpSpPr/>
          <p:nvPr/>
        </p:nvGrpSpPr>
        <p:grpSpPr>
          <a:xfrm>
            <a:off x="6781056" y="4626254"/>
            <a:ext cx="1260140" cy="1088746"/>
            <a:chOff x="7581292" y="4437112"/>
            <a:chExt cx="1260140" cy="1088746"/>
          </a:xfrm>
        </p:grpSpPr>
        <p:pic>
          <p:nvPicPr>
            <p:cNvPr id="68" name="Picture 67"/>
            <p:cNvPicPr>
              <a:picLocks noChangeAspect="1"/>
            </p:cNvPicPr>
            <p:nvPr/>
          </p:nvPicPr>
          <p:blipFill rotWithShape="1">
            <a:blip r:embed="rId6"/>
            <a:srcRect l="6036" t="9131" r="5742" b="13726"/>
            <a:stretch/>
          </p:blipFill>
          <p:spPr>
            <a:xfrm>
              <a:off x="7581292" y="4509120"/>
              <a:ext cx="1133293" cy="1016738"/>
            </a:xfrm>
            <a:prstGeom prst="rect">
              <a:avLst/>
            </a:prstGeom>
          </p:spPr>
        </p:pic>
        <p:sp>
          <p:nvSpPr>
            <p:cNvPr id="69" name="Rectangle 68"/>
            <p:cNvSpPr/>
            <p:nvPr/>
          </p:nvSpPr>
          <p:spPr>
            <a:xfrm>
              <a:off x="8409384" y="4437112"/>
              <a:ext cx="4320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a:blip r:embed="rId7"/>
            <a:stretch>
              <a:fillRect/>
            </a:stretch>
          </p:blipFill>
          <p:spPr>
            <a:xfrm>
              <a:off x="8049344" y="4473116"/>
              <a:ext cx="702078" cy="1044116"/>
            </a:xfrm>
            <a:prstGeom prst="rect">
              <a:avLst/>
            </a:prstGeom>
          </p:spPr>
        </p:pic>
      </p:grpSp>
      <p:sp>
        <p:nvSpPr>
          <p:cNvPr id="71" name="Right Arrow 70"/>
          <p:cNvSpPr/>
          <p:nvPr/>
        </p:nvSpPr>
        <p:spPr>
          <a:xfrm>
            <a:off x="5905128" y="3200400"/>
            <a:ext cx="648072"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itle 1"/>
          <p:cNvSpPr>
            <a:spLocks noGrp="1"/>
          </p:cNvSpPr>
          <p:nvPr>
            <p:ph type="title"/>
          </p:nvPr>
        </p:nvSpPr>
        <p:spPr>
          <a:xfrm>
            <a:off x="250582" y="188913"/>
            <a:ext cx="8642838" cy="792162"/>
          </a:xfrm>
        </p:spPr>
        <p:txBody>
          <a:bodyPr/>
          <a:lstStyle/>
          <a:p>
            <a:r>
              <a:rPr lang="en-US" altLang="zh-CN" dirty="0" smtClean="0">
                <a:ea typeface="黑体" pitchFamily="49" charset="-122"/>
              </a:rPr>
              <a:t>10 </a:t>
            </a:r>
            <a:r>
              <a:rPr lang="en-US" altLang="zh-CN" dirty="0">
                <a:ea typeface="黑体" pitchFamily="49" charset="-122"/>
              </a:rPr>
              <a:t>years before…</a:t>
            </a:r>
            <a:endParaRPr lang="en-US" dirty="0"/>
          </a:p>
        </p:txBody>
      </p:sp>
      <p:sp>
        <p:nvSpPr>
          <p:cNvPr id="74" name="TextBox 73"/>
          <p:cNvSpPr txBox="1"/>
          <p:nvPr/>
        </p:nvSpPr>
        <p:spPr>
          <a:xfrm>
            <a:off x="1100572" y="5445224"/>
            <a:ext cx="6552728" cy="830997"/>
          </a:xfrm>
          <a:prstGeom prst="rect">
            <a:avLst/>
          </a:prstGeom>
          <a:noFill/>
        </p:spPr>
        <p:txBody>
          <a:bodyPr wrap="square" rtlCol="0">
            <a:spAutoFit/>
          </a:bodyPr>
          <a:lstStyle/>
          <a:p>
            <a:pPr marL="342900" indent="-342900">
              <a:buFont typeface="Arial" charset="0"/>
              <a:buChar char="•"/>
            </a:pPr>
            <a:r>
              <a:rPr lang="en-US" altLang="zh-CN" sz="2400" dirty="0" smtClean="0">
                <a:solidFill>
                  <a:srgbClr val="0000CC"/>
                </a:solidFill>
              </a:rPr>
              <a:t>Personalized</a:t>
            </a:r>
            <a:r>
              <a:rPr lang="zh-CN" altLang="en-US" sz="2400" dirty="0" smtClean="0">
                <a:solidFill>
                  <a:srgbClr val="0000CC"/>
                </a:solidFill>
              </a:rPr>
              <a:t> </a:t>
            </a:r>
            <a:r>
              <a:rPr lang="en-US" altLang="zh-CN" sz="2400" dirty="0" smtClean="0">
                <a:solidFill>
                  <a:srgbClr val="0000CC"/>
                </a:solidFill>
              </a:rPr>
              <a:t>recommendation</a:t>
            </a:r>
            <a:endParaRPr lang="zh-CN" altLang="en-US" sz="2400" dirty="0" smtClean="0">
              <a:solidFill>
                <a:srgbClr val="0000CC"/>
              </a:solidFill>
            </a:endParaRPr>
          </a:p>
          <a:p>
            <a:pPr marL="342900" indent="-342900">
              <a:buFont typeface="Arial" charset="0"/>
              <a:buChar char="•"/>
            </a:pPr>
            <a:r>
              <a:rPr lang="en-US" altLang="zh-CN" sz="2400" dirty="0" smtClean="0">
                <a:solidFill>
                  <a:srgbClr val="0000CC"/>
                </a:solidFill>
              </a:rPr>
              <a:t>Collaborative</a:t>
            </a:r>
            <a:r>
              <a:rPr lang="zh-CN" altLang="en-US" sz="2400" dirty="0" smtClean="0">
                <a:solidFill>
                  <a:srgbClr val="0000CC"/>
                </a:solidFill>
              </a:rPr>
              <a:t> </a:t>
            </a:r>
            <a:r>
              <a:rPr lang="en-US" altLang="zh-CN" sz="2400" dirty="0" smtClean="0">
                <a:solidFill>
                  <a:srgbClr val="0000CC"/>
                </a:solidFill>
              </a:rPr>
              <a:t>Filtering</a:t>
            </a:r>
            <a:endParaRPr lang="zh-CN" altLang="en-US" sz="2400" dirty="0" smtClean="0">
              <a:solidFill>
                <a:srgbClr val="0000CC"/>
              </a:solidFill>
            </a:endParaRPr>
          </a:p>
        </p:txBody>
      </p:sp>
      <p:sp>
        <p:nvSpPr>
          <p:cNvPr id="75" name="副标题 4"/>
          <p:cNvSpPr txBox="1">
            <a:spLocks/>
          </p:cNvSpPr>
          <p:nvPr/>
        </p:nvSpPr>
        <p:spPr bwMode="auto">
          <a:xfrm>
            <a:off x="1" y="6361111"/>
            <a:ext cx="9144000" cy="496889"/>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100" kern="0" dirty="0" smtClean="0">
                <a:latin typeface="+mn-lt"/>
                <a:ea typeface="+mn-ea"/>
              </a:rPr>
              <a:t>[1] P. </a:t>
            </a:r>
            <a:r>
              <a:rPr lang="en-US" altLang="zh-CN" sz="1100" kern="0" dirty="0" err="1" smtClean="0">
                <a:latin typeface="+mn-lt"/>
                <a:ea typeface="+mn-ea"/>
              </a:rPr>
              <a:t>Resnick</a:t>
            </a:r>
            <a:r>
              <a:rPr lang="en-US" altLang="zh-CN" sz="1100" kern="0" dirty="0" smtClean="0">
                <a:latin typeface="+mn-lt"/>
                <a:ea typeface="+mn-ea"/>
              </a:rPr>
              <a:t>, N. </a:t>
            </a:r>
            <a:r>
              <a:rPr lang="en-US" altLang="zh-CN" sz="1100" kern="0" dirty="0" err="1" smtClean="0">
                <a:latin typeface="+mn-lt"/>
                <a:ea typeface="+mn-ea"/>
              </a:rPr>
              <a:t>Iacovou</a:t>
            </a:r>
            <a:r>
              <a:rPr lang="en-US" altLang="zh-CN" sz="1100" kern="0" dirty="0" smtClean="0">
                <a:latin typeface="+mn-lt"/>
                <a:ea typeface="+mn-ea"/>
              </a:rPr>
              <a:t>, M. </a:t>
            </a:r>
            <a:r>
              <a:rPr lang="en-US" altLang="zh-CN" sz="1100" kern="0" dirty="0" err="1" smtClean="0">
                <a:latin typeface="+mn-lt"/>
                <a:ea typeface="+mn-ea"/>
              </a:rPr>
              <a:t>Suchak</a:t>
            </a:r>
            <a:r>
              <a:rPr lang="en-US" altLang="zh-CN" sz="1100" kern="0" dirty="0" smtClean="0">
                <a:latin typeface="+mn-lt"/>
                <a:ea typeface="+mn-ea"/>
              </a:rPr>
              <a:t>, P. Bergstrom, &amp; J. </a:t>
            </a:r>
            <a:r>
              <a:rPr lang="en-US" altLang="zh-CN" sz="1100" kern="0" dirty="0" err="1" smtClean="0">
                <a:latin typeface="+mn-lt"/>
                <a:ea typeface="+mn-ea"/>
              </a:rPr>
              <a:t>Riedl</a:t>
            </a:r>
            <a:r>
              <a:rPr lang="en-US" altLang="zh-CN" sz="1100" kern="0" dirty="0" smtClean="0">
                <a:latin typeface="+mn-lt"/>
                <a:ea typeface="+mn-ea"/>
              </a:rPr>
              <a:t>. (1994). </a:t>
            </a:r>
            <a:r>
              <a:rPr lang="en-US" altLang="zh-CN" sz="1100" kern="0" dirty="0" err="1" smtClean="0">
                <a:latin typeface="+mn-lt"/>
                <a:ea typeface="+mn-ea"/>
              </a:rPr>
              <a:t>GroupLens</a:t>
            </a:r>
            <a:r>
              <a:rPr lang="en-US" altLang="zh-CN" sz="1100" kern="0" dirty="0" smtClean="0">
                <a:latin typeface="+mn-lt"/>
                <a:ea typeface="+mn-ea"/>
              </a:rPr>
              <a:t>: an open architecture for collaborative filtering of </a:t>
            </a:r>
            <a:r>
              <a:rPr lang="en-US" altLang="zh-CN" sz="1100" kern="0" dirty="0" err="1" smtClean="0">
                <a:latin typeface="+mn-lt"/>
                <a:ea typeface="+mn-ea"/>
              </a:rPr>
              <a:t>netnews</a:t>
            </a:r>
            <a:r>
              <a:rPr lang="en-US" altLang="zh-CN" sz="1100" kern="0" dirty="0" smtClean="0">
                <a:latin typeface="+mn-lt"/>
                <a:ea typeface="+mn-ea"/>
              </a:rPr>
              <a:t>. </a:t>
            </a:r>
            <a:r>
              <a:rPr lang="en-US" altLang="zh-CN" sz="1100" b="1" kern="0" dirty="0" smtClean="0">
                <a:latin typeface="+mn-lt"/>
                <a:ea typeface="+mn-ea"/>
              </a:rPr>
              <a:t>CSCW'94</a:t>
            </a:r>
            <a:r>
              <a:rPr lang="en-US" altLang="zh-CN" sz="1100" kern="0" dirty="0" smtClean="0">
                <a:latin typeface="+mn-lt"/>
                <a:ea typeface="+mn-ea"/>
              </a:rPr>
              <a:t>. ACM, New York, NY, USA, 175-186.</a:t>
            </a:r>
            <a:r>
              <a:rPr lang="it-IT" altLang="zh-CN" sz="1100" kern="0" dirty="0">
                <a:latin typeface="+mn-lt"/>
                <a:ea typeface="+mn-ea"/>
              </a:rPr>
              <a:t> </a:t>
            </a:r>
            <a:endParaRPr kumimoji="0" lang="zh-CN" altLang="en-US" sz="1100" i="0" u="none" strike="noStrike" kern="0" cap="none" spc="0" normalizeH="0" baseline="0" noProof="0" dirty="0" smtClean="0">
              <a:ln>
                <a:noFill/>
              </a:ln>
              <a:solidFill>
                <a:schemeClr val="tx1"/>
              </a:solidFill>
              <a:effectLst/>
              <a:uLnTx/>
              <a:uFillTx/>
              <a:latin typeface="+mn-lt"/>
              <a:ea typeface="+mn-ea"/>
            </a:endParaRPr>
          </a:p>
        </p:txBody>
      </p:sp>
      <p:sp>
        <p:nvSpPr>
          <p:cNvPr id="77" name="Rectangle 180"/>
          <p:cNvSpPr/>
          <p:nvPr/>
        </p:nvSpPr>
        <p:spPr>
          <a:xfrm>
            <a:off x="2356037" y="3778278"/>
            <a:ext cx="2213290" cy="733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00CC"/>
                </a:solidFill>
                <a:ea typeface="黑体" pitchFamily="49" charset="-122"/>
              </a:rPr>
              <a:t>Interaction</a:t>
            </a:r>
            <a:endParaRPr lang="zh-CN" altLang="en-US" sz="2400" b="1" dirty="0">
              <a:solidFill>
                <a:srgbClr val="0000CC"/>
              </a:solidFill>
              <a:ea typeface="黑体" pitchFamily="49" charset="-122"/>
            </a:endParaRPr>
          </a:p>
        </p:txBody>
      </p:sp>
    </p:spTree>
    <p:extLst>
      <p:ext uri="{BB962C8B-B14F-4D97-AF65-F5344CB8AC3E}">
        <p14:creationId xmlns:p14="http://schemas.microsoft.com/office/powerpoint/2010/main" val="494349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3.33333E-6 3.7037E-6 L 3.33333E-6 0.00023 C -0.00313 0.01134 -0.00591 0.02268 -0.00938 0.03402 C -0.01129 0.04027 -0.01424 0.04629 -0.01632 0.05254 C -0.01806 0.05764 -0.01927 0.06296 -0.02101 0.06805 C -0.02309 0.0743 -0.02622 0.08009 -0.02795 0.08657 C -0.03004 0.09375 -0.03091 0.10115 -0.03264 0.10833 C -0.03403 0.11365 -0.03577 0.11875 -0.03733 0.12384 C -0.0382 0.12685 -0.0382 0.13055 -0.03959 0.1331 C -0.0415 0.1368 -0.04427 0.13935 -0.04653 0.14236 C -0.05157 0.16921 -0.04549 0.14027 -0.05365 0.16736 C -0.05539 0.17338 -0.05677 0.17963 -0.05816 0.18588 C -0.05903 0.18889 -0.0592 0.19236 -0.06059 0.19514 C -0.06667 0.20717 -0.06441 0.20092 -0.06754 0.21365 C -0.06841 0.22314 -0.06875 0.2324 -0.06979 0.24166 C -0.07032 0.2449 -0.07101 0.2537 -0.07223 0.25092 C -0.07552 0.24375 -0.07552 0.23449 -0.07691 0.22615 C -0.08021 0.20416 -0.07795 0.21574 -0.08386 0.19213 L -0.08854 0.17338 L -0.0908 0.16412 C -0.09167 0.15694 -0.09219 0.14976 -0.09306 0.14236 C -0.09375 0.13819 -0.09462 0.13426 -0.09549 0.13009 C -0.09688 0.12384 -0.09861 0.11759 -0.10018 0.11157 L -0.10243 0.10208 L -0.10712 0.08356 C -0.10782 0.08055 -0.11181 0.07314 -0.10938 0.0743 L -0.10243 0.07731 C -0.10018 0.08148 -0.09792 0.08588 -0.09549 0.08981 C -0.09341 0.09305 -0.09063 0.0956 -0.08854 0.09907 C -0.07379 0.12245 -0.09271 0.09652 -0.07917 0.11458 C -0.07848 0.11759 -0.0783 0.12106 -0.07691 0.12384 C -0.07136 0.13495 -0.06632 0.13449 -0.05816 0.14236 C -0.04427 0.15648 -0.05834 0.14861 -0.04427 0.15486 C -0.04202 0.15694 -0.03941 0.15879 -0.03733 0.16111 C -0.03559 0.16296 -0.03438 0.16551 -0.03264 0.16736 C -0.00677 0.19305 -0.03021 0.16435 -0.00469 0.19838 C -0.00243 0.20139 0.00034 0.20393 0.00225 0.20764 C 0.01649 0.23611 -0.00174 0.20092 0.01163 0.22314 C 0.01336 0.22592 0.01423 0.22963 0.01614 0.2324 C 0.01823 0.23495 0.021 0.23634 0.02326 0.23865 C 0.02482 0.24027 0.02604 0.24282 0.02777 0.24467 C 0.04618 0.26435 0.02118 0.23402 0.04409 0.26018 C 0.0467 0.26319 0.04878 0.26643 0.05104 0.26967 C 0.05347 0.26342 0.05711 0.25509 0.05816 0.24791 C 0.0592 0.23958 0.0592 0.23125 0.06041 0.22314 C 0.06284 0.20532 0.06562 0.19606 0.06979 0.17963 C 0.07048 0.17129 0.07152 0.16319 0.07205 0.15486 C 0.07309 0.13935 0.07361 0.12384 0.0743 0.10833 C 0.075 0.0949 0.07586 0.08148 0.07673 0.06805 C 0.08211 0.07546 0.08663 0.08055 0.09062 0.08981 C 0.09184 0.09259 0.09184 0.09606 0.09305 0.09907 C 0.09427 0.10231 0.096 0.10532 0.09757 0.10833 C 0.10486 0.1375 0.09305 0.09444 0.10694 0.12708 C 0.11614 0.14861 0.10121 0.13217 0.11632 0.1456 C 0.11771 0.15185 0.11736 0.15949 0.12083 0.16412 C 0.12239 0.1662 0.12413 0.16805 0.12552 0.17037 C 0.12725 0.17338 0.1283 0.17708 0.13021 0.17963 C 0.13211 0.1824 0.13489 0.18379 0.13715 0.18588 C 0.14305 0.20926 0.13507 0.18032 0.14409 0.20439 C 0.14861 0.21643 0.14427 0.21226 0.14878 0.22615 C 0.14982 0.22963 0.15191 0.2324 0.15347 0.23541 C 0.15798 0.26527 0.15243 0.23889 0.16041 0.26018 C 0.16146 0.26319 0.16284 0.26967 0.16284 0.2699 " pathEditMode="relative" rAng="0" ptsTypes="AAAAAAAAAAAAAAAAAAAAAAAAAAAAAAAAAAAAAAAAAAAAAAAAAAAAAAAAAAAAAAA">
                                      <p:cBhvr>
                                        <p:cTn id="9" dur="5250" fill="hold"/>
                                        <p:tgtEl>
                                          <p:spTgt spid="46"/>
                                        </p:tgtEl>
                                        <p:attrNameLst>
                                          <p:attrName>ppt_x</p:attrName>
                                          <p:attrName>ppt_y</p:attrName>
                                        </p:attrNameLst>
                                      </p:cBhvr>
                                      <p:rCtr x="2622" y="13495"/>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wipe(left)">
                                      <p:cBhvr>
                                        <p:cTn id="14" dur="500"/>
                                        <p:tgtEl>
                                          <p:spTgt spid="71"/>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up)">
                                      <p:cBhvr>
                                        <p:cTn id="18" dur="500"/>
                                        <p:tgtEl>
                                          <p:spTgt spid="66"/>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up)">
                                      <p:cBhvr>
                                        <p:cTn id="22" dur="500"/>
                                        <p:tgtEl>
                                          <p:spTgt spid="48"/>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up)">
                                      <p:cBhvr>
                                        <p:cTn id="26" dur="500"/>
                                        <p:tgtEl>
                                          <p:spTgt spid="67"/>
                                        </p:tgtEl>
                                      </p:cBhvr>
                                    </p:animEffect>
                                  </p:childTnLst>
                                </p:cTn>
                              </p:par>
                            </p:childTnLst>
                          </p:cTn>
                        </p:par>
                        <p:par>
                          <p:cTn id="27" fill="hold">
                            <p:stCondLst>
                              <p:cond delay="2000"/>
                            </p:stCondLst>
                            <p:childTnLst>
                              <p:par>
                                <p:cTn id="28" presetID="3" presetClass="entr" presetSubtype="10" fill="hold" grpId="0"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linds(horizontal)">
                                      <p:cBhvr>
                                        <p:cTn id="3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8" grpId="0" animBg="1"/>
      <p:bldP spid="71" grpId="0" animBg="1"/>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stretch>
            <a:fillRect/>
          </a:stretch>
        </p:blipFill>
        <p:spPr>
          <a:xfrm>
            <a:off x="1523358" y="2142790"/>
            <a:ext cx="4267200" cy="1467038"/>
          </a:xfrm>
          <a:prstGeom prst="rect">
            <a:avLst/>
          </a:prstGeom>
        </p:spPr>
      </p:pic>
      <p:sp>
        <p:nvSpPr>
          <p:cNvPr id="17" name="Rectangle 194"/>
          <p:cNvSpPr/>
          <p:nvPr/>
        </p:nvSpPr>
        <p:spPr>
          <a:xfrm>
            <a:off x="228600" y="2606852"/>
            <a:ext cx="1063503" cy="36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15" dirty="0">
                <a:solidFill>
                  <a:schemeClr val="tx1"/>
                </a:solidFill>
                <a:ea typeface="黑体" pitchFamily="49" charset="-122"/>
              </a:rPr>
              <a:t>Info. Space</a:t>
            </a:r>
            <a:endParaRPr lang="zh-CN" altLang="en-US" sz="2215" dirty="0">
              <a:solidFill>
                <a:schemeClr val="tx1"/>
              </a:solidFill>
              <a:ea typeface="黑体" pitchFamily="49" charset="-122"/>
            </a:endParaRPr>
          </a:p>
        </p:txBody>
      </p:sp>
      <p:pic>
        <p:nvPicPr>
          <p:cNvPr id="22" name="Picture 2"/>
          <p:cNvPicPr>
            <a:picLocks noChangeAspect="1" noChangeArrowheads="1"/>
          </p:cNvPicPr>
          <p:nvPr/>
        </p:nvPicPr>
        <p:blipFill>
          <a:blip r:embed="rId4" cstate="print"/>
          <a:srcRect/>
          <a:stretch>
            <a:fillRect/>
          </a:stretch>
        </p:blipFill>
        <p:spPr bwMode="auto">
          <a:xfrm>
            <a:off x="1904358" y="5031084"/>
            <a:ext cx="442876" cy="408808"/>
          </a:xfrm>
          <a:prstGeom prst="rect">
            <a:avLst/>
          </a:prstGeom>
          <a:noFill/>
          <a:ln w="9525">
            <a:noFill/>
            <a:miter lim="800000"/>
            <a:headEnd/>
            <a:tailEnd/>
          </a:ln>
        </p:spPr>
      </p:pic>
      <p:cxnSp>
        <p:nvCxnSpPr>
          <p:cNvPr id="23" name="Straight Arrow Connector 148"/>
          <p:cNvCxnSpPr>
            <a:stCxn id="22" idx="0"/>
          </p:cNvCxnSpPr>
          <p:nvPr/>
        </p:nvCxnSpPr>
        <p:spPr>
          <a:xfrm flipH="1" flipV="1">
            <a:off x="1675758" y="3085121"/>
            <a:ext cx="450038" cy="1945963"/>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4" cstate="print"/>
          <a:srcRect/>
          <a:stretch>
            <a:fillRect/>
          </a:stretch>
        </p:blipFill>
        <p:spPr bwMode="auto">
          <a:xfrm>
            <a:off x="2769263" y="4749730"/>
            <a:ext cx="442876" cy="408808"/>
          </a:xfrm>
          <a:prstGeom prst="rect">
            <a:avLst/>
          </a:prstGeom>
          <a:noFill/>
          <a:ln w="9525">
            <a:noFill/>
            <a:miter lim="800000"/>
            <a:headEnd/>
            <a:tailEnd/>
          </a:ln>
        </p:spPr>
      </p:pic>
      <p:cxnSp>
        <p:nvCxnSpPr>
          <p:cNvPr id="25" name="Straight Arrow Connector 152"/>
          <p:cNvCxnSpPr>
            <a:stCxn id="22" idx="0"/>
          </p:cNvCxnSpPr>
          <p:nvPr/>
        </p:nvCxnSpPr>
        <p:spPr>
          <a:xfrm flipV="1">
            <a:off x="2125796" y="3536185"/>
            <a:ext cx="221437" cy="1494899"/>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153"/>
          <p:cNvCxnSpPr>
            <a:stCxn id="24" idx="0"/>
          </p:cNvCxnSpPr>
          <p:nvPr/>
        </p:nvCxnSpPr>
        <p:spPr>
          <a:xfrm flipH="1" flipV="1">
            <a:off x="1675758" y="3085121"/>
            <a:ext cx="1314943" cy="1664609"/>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4" cstate="print"/>
          <a:srcRect/>
          <a:stretch>
            <a:fillRect/>
          </a:stretch>
        </p:blipFill>
        <p:spPr bwMode="auto">
          <a:xfrm>
            <a:off x="3944172" y="4963180"/>
            <a:ext cx="442876" cy="408808"/>
          </a:xfrm>
          <a:prstGeom prst="rect">
            <a:avLst/>
          </a:prstGeom>
          <a:noFill/>
          <a:ln w="9525">
            <a:noFill/>
            <a:miter lim="800000"/>
            <a:headEnd/>
            <a:tailEnd/>
          </a:ln>
        </p:spPr>
      </p:pic>
      <p:cxnSp>
        <p:nvCxnSpPr>
          <p:cNvPr id="28" name="Straight Arrow Connector 155"/>
          <p:cNvCxnSpPr>
            <a:stCxn id="27" idx="0"/>
          </p:cNvCxnSpPr>
          <p:nvPr/>
        </p:nvCxnSpPr>
        <p:spPr>
          <a:xfrm flipH="1" flipV="1">
            <a:off x="3778934" y="3647701"/>
            <a:ext cx="386676" cy="1315479"/>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4" cstate="print"/>
          <a:srcRect/>
          <a:stretch>
            <a:fillRect/>
          </a:stretch>
        </p:blipFill>
        <p:spPr bwMode="auto">
          <a:xfrm>
            <a:off x="3100111" y="5242099"/>
            <a:ext cx="442876" cy="408808"/>
          </a:xfrm>
          <a:prstGeom prst="rect">
            <a:avLst/>
          </a:prstGeom>
          <a:noFill/>
          <a:ln w="9525">
            <a:noFill/>
            <a:miter lim="800000"/>
            <a:headEnd/>
            <a:tailEnd/>
          </a:ln>
        </p:spPr>
      </p:pic>
      <p:cxnSp>
        <p:nvCxnSpPr>
          <p:cNvPr id="30" name="Straight Connector 170"/>
          <p:cNvCxnSpPr>
            <a:stCxn id="24" idx="3"/>
            <a:endCxn id="27" idx="1"/>
          </p:cNvCxnSpPr>
          <p:nvPr/>
        </p:nvCxnSpPr>
        <p:spPr>
          <a:xfrm>
            <a:off x="3212146" y="4954118"/>
            <a:ext cx="732033" cy="2134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1" name="Straight Connector 171"/>
          <p:cNvCxnSpPr>
            <a:stCxn id="22" idx="3"/>
            <a:endCxn id="29" idx="1"/>
          </p:cNvCxnSpPr>
          <p:nvPr/>
        </p:nvCxnSpPr>
        <p:spPr>
          <a:xfrm>
            <a:off x="2347233" y="5235471"/>
            <a:ext cx="752878" cy="211015"/>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2" name="Straight Connector 174"/>
          <p:cNvCxnSpPr>
            <a:stCxn id="22" idx="3"/>
            <a:endCxn id="24" idx="1"/>
          </p:cNvCxnSpPr>
          <p:nvPr/>
        </p:nvCxnSpPr>
        <p:spPr>
          <a:xfrm flipV="1">
            <a:off x="2347233" y="4954117"/>
            <a:ext cx="422031" cy="281354"/>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3" name="Straight Connector 177"/>
          <p:cNvCxnSpPr>
            <a:stCxn id="29" idx="1"/>
            <a:endCxn id="24" idx="2"/>
          </p:cNvCxnSpPr>
          <p:nvPr/>
        </p:nvCxnSpPr>
        <p:spPr>
          <a:xfrm flipH="1" flipV="1">
            <a:off x="2990701" y="5158538"/>
            <a:ext cx="109410" cy="287965"/>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186"/>
          <p:cNvCxnSpPr>
            <a:stCxn id="29" idx="0"/>
          </p:cNvCxnSpPr>
          <p:nvPr/>
        </p:nvCxnSpPr>
        <p:spPr>
          <a:xfrm flipV="1">
            <a:off x="3321549" y="3609828"/>
            <a:ext cx="450039" cy="1632271"/>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Rectangle 194"/>
          <p:cNvSpPr/>
          <p:nvPr/>
        </p:nvSpPr>
        <p:spPr>
          <a:xfrm>
            <a:off x="228600" y="5045252"/>
            <a:ext cx="1063503" cy="36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15" dirty="0">
                <a:solidFill>
                  <a:schemeClr val="tx1"/>
                </a:solidFill>
                <a:ea typeface="黑体" pitchFamily="49" charset="-122"/>
              </a:rPr>
              <a:t>Social Space</a:t>
            </a:r>
            <a:endParaRPr lang="zh-CN" altLang="en-US" sz="2215" dirty="0">
              <a:solidFill>
                <a:schemeClr val="tx1"/>
              </a:solidFill>
              <a:ea typeface="黑体" pitchFamily="49" charset="-122"/>
            </a:endParaRPr>
          </a:p>
        </p:txBody>
      </p:sp>
      <p:sp>
        <p:nvSpPr>
          <p:cNvPr id="42" name="椭圆 41"/>
          <p:cNvSpPr/>
          <p:nvPr/>
        </p:nvSpPr>
        <p:spPr>
          <a:xfrm>
            <a:off x="1447801" y="2057400"/>
            <a:ext cx="4723757" cy="154261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52"/>
          <p:cNvSpPr txBox="1"/>
          <p:nvPr/>
        </p:nvSpPr>
        <p:spPr>
          <a:xfrm>
            <a:off x="484161" y="1219200"/>
            <a:ext cx="8812239" cy="523220"/>
          </a:xfrm>
          <a:prstGeom prst="rect">
            <a:avLst/>
          </a:prstGeom>
          <a:noFill/>
        </p:spPr>
        <p:txBody>
          <a:bodyPr wrap="square" rtlCol="0">
            <a:spAutoFit/>
          </a:bodyPr>
          <a:lstStyle/>
          <a:p>
            <a:pPr algn="ctr">
              <a:spcBef>
                <a:spcPts val="0"/>
              </a:spcBef>
            </a:pPr>
            <a:r>
              <a:rPr lang="en-US" altLang="zh-CN" sz="2800" b="1" dirty="0">
                <a:solidFill>
                  <a:srgbClr val="800000"/>
                </a:solidFill>
              </a:rPr>
              <a:t>Social </a:t>
            </a:r>
            <a:r>
              <a:rPr lang="en-US" altLang="zh-CN" sz="2800" b="1" dirty="0" smtClean="0">
                <a:solidFill>
                  <a:srgbClr val="800000"/>
                </a:solidFill>
              </a:rPr>
              <a:t>Network </a:t>
            </a:r>
            <a:r>
              <a:rPr lang="en-US" altLang="zh-CN" sz="2400" b="1" dirty="0" smtClean="0">
                <a:solidFill>
                  <a:srgbClr val="0000CC"/>
                </a:solidFill>
              </a:rPr>
              <a:t>= </a:t>
            </a:r>
            <a:r>
              <a:rPr lang="en-US" altLang="zh-CN" sz="2400" dirty="0" smtClean="0">
                <a:solidFill>
                  <a:srgbClr val="0000CC"/>
                </a:solidFill>
              </a:rPr>
              <a:t>Info</a:t>
            </a:r>
            <a:r>
              <a:rPr lang="en-US" altLang="zh-CN" sz="2400" dirty="0">
                <a:solidFill>
                  <a:srgbClr val="0000CC"/>
                </a:solidFill>
              </a:rPr>
              <a:t>. Space +</a:t>
            </a:r>
            <a:r>
              <a:rPr lang="en-US" altLang="zh-CN" sz="2400" dirty="0" smtClean="0">
                <a:solidFill>
                  <a:srgbClr val="0000CC"/>
                </a:solidFill>
              </a:rPr>
              <a:t> </a:t>
            </a:r>
            <a:r>
              <a:rPr lang="en-US" altLang="zh-CN" sz="2400" dirty="0">
                <a:solidFill>
                  <a:srgbClr val="0000CC"/>
                </a:solidFill>
              </a:rPr>
              <a:t>Social Space</a:t>
            </a:r>
          </a:p>
        </p:txBody>
      </p:sp>
      <p:sp>
        <p:nvSpPr>
          <p:cNvPr id="2" name="Title 1"/>
          <p:cNvSpPr>
            <a:spLocks noGrp="1"/>
          </p:cNvSpPr>
          <p:nvPr>
            <p:ph type="title"/>
          </p:nvPr>
        </p:nvSpPr>
        <p:spPr/>
        <p:txBody>
          <a:bodyPr/>
          <a:lstStyle/>
          <a:p>
            <a:r>
              <a:rPr lang="en-US" dirty="0" smtClean="0">
                <a:latin typeface="Arial"/>
                <a:cs typeface="Arial"/>
              </a:rPr>
              <a:t>Recent 5-10 </a:t>
            </a:r>
            <a:r>
              <a:rPr lang="en-US" dirty="0">
                <a:latin typeface="Arial"/>
                <a:cs typeface="Arial"/>
              </a:rPr>
              <a:t>years…</a:t>
            </a:r>
            <a:endParaRPr lang="en-US" sz="5400" dirty="0">
              <a:latin typeface="Arial"/>
              <a:cs typeface="Arial"/>
            </a:endParaRPr>
          </a:p>
        </p:txBody>
      </p:sp>
      <p:sp>
        <p:nvSpPr>
          <p:cNvPr id="3" name="矩形 2"/>
          <p:cNvSpPr/>
          <p:nvPr/>
        </p:nvSpPr>
        <p:spPr>
          <a:xfrm>
            <a:off x="7031612" y="2669691"/>
            <a:ext cx="1429082" cy="564986"/>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600" b="1" dirty="0" smtClean="0">
                <a:solidFill>
                  <a:schemeClr val="tx1"/>
                </a:solidFill>
              </a:rPr>
              <a:t>Information</a:t>
            </a:r>
            <a:endParaRPr kumimoji="1" lang="zh-CN" altLang="en-US" sz="1600" b="1" dirty="0">
              <a:solidFill>
                <a:schemeClr val="tx1"/>
              </a:solidFill>
            </a:endParaRPr>
          </a:p>
        </p:txBody>
      </p:sp>
      <p:sp>
        <p:nvSpPr>
          <p:cNvPr id="49" name="矩形 48"/>
          <p:cNvSpPr/>
          <p:nvPr/>
        </p:nvSpPr>
        <p:spPr>
          <a:xfrm>
            <a:off x="7164550" y="3699959"/>
            <a:ext cx="1429082" cy="564986"/>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600" b="1" dirty="0" smtClean="0">
                <a:solidFill>
                  <a:srgbClr val="0000FF"/>
                </a:solidFill>
              </a:rPr>
              <a:t>Knowledge</a:t>
            </a:r>
            <a:endParaRPr kumimoji="1" lang="zh-CN" altLang="en-US" sz="1600" b="1" dirty="0">
              <a:solidFill>
                <a:srgbClr val="0000FF"/>
              </a:solidFill>
            </a:endParaRPr>
          </a:p>
        </p:txBody>
      </p:sp>
      <p:sp>
        <p:nvSpPr>
          <p:cNvPr id="50" name="矩形 49"/>
          <p:cNvSpPr/>
          <p:nvPr/>
        </p:nvSpPr>
        <p:spPr>
          <a:xfrm>
            <a:off x="6998377" y="4763462"/>
            <a:ext cx="1429082" cy="564986"/>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1600" b="1" dirty="0" smtClean="0">
                <a:solidFill>
                  <a:srgbClr val="FF0000"/>
                </a:solidFill>
              </a:rPr>
              <a:t>Intelligence</a:t>
            </a:r>
            <a:endParaRPr kumimoji="1" lang="zh-CN" altLang="en-US" sz="1600" b="1" dirty="0">
              <a:solidFill>
                <a:srgbClr val="FF0000"/>
              </a:solidFill>
            </a:endParaRPr>
          </a:p>
        </p:txBody>
      </p:sp>
      <p:sp>
        <p:nvSpPr>
          <p:cNvPr id="51" name="右箭头 50"/>
          <p:cNvSpPr/>
          <p:nvPr/>
        </p:nvSpPr>
        <p:spPr>
          <a:xfrm rot="5400000">
            <a:off x="7592444" y="3321917"/>
            <a:ext cx="390505" cy="348962"/>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右箭头 51"/>
          <p:cNvSpPr/>
          <p:nvPr/>
        </p:nvSpPr>
        <p:spPr>
          <a:xfrm rot="5400000">
            <a:off x="7592444" y="4352186"/>
            <a:ext cx="390505" cy="348962"/>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icture 2"/>
          <p:cNvPicPr>
            <a:picLocks noChangeAspect="1" noChangeArrowheads="1"/>
          </p:cNvPicPr>
          <p:nvPr/>
        </p:nvPicPr>
        <p:blipFill>
          <a:blip r:embed="rId4" cstate="print"/>
          <a:srcRect/>
          <a:stretch>
            <a:fillRect/>
          </a:stretch>
        </p:blipFill>
        <p:spPr bwMode="auto">
          <a:xfrm>
            <a:off x="5180929" y="4899355"/>
            <a:ext cx="442876" cy="408808"/>
          </a:xfrm>
          <a:prstGeom prst="rect">
            <a:avLst/>
          </a:prstGeom>
          <a:noFill/>
          <a:ln w="9525">
            <a:noFill/>
            <a:miter lim="800000"/>
            <a:headEnd/>
            <a:tailEnd/>
          </a:ln>
        </p:spPr>
      </p:pic>
      <p:sp>
        <p:nvSpPr>
          <p:cNvPr id="61" name="椭圆 41"/>
          <p:cNvSpPr/>
          <p:nvPr/>
        </p:nvSpPr>
        <p:spPr>
          <a:xfrm>
            <a:off x="1447800" y="4493242"/>
            <a:ext cx="4723757" cy="154261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Straight Connector 170"/>
          <p:cNvCxnSpPr>
            <a:stCxn id="27" idx="3"/>
            <a:endCxn id="59" idx="1"/>
          </p:cNvCxnSpPr>
          <p:nvPr/>
        </p:nvCxnSpPr>
        <p:spPr>
          <a:xfrm flipV="1">
            <a:off x="4387048" y="5103759"/>
            <a:ext cx="793881" cy="63825"/>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63" name="Picture 2"/>
          <p:cNvPicPr>
            <a:picLocks noChangeAspect="1" noChangeArrowheads="1"/>
          </p:cNvPicPr>
          <p:nvPr/>
        </p:nvPicPr>
        <p:blipFill>
          <a:blip r:embed="rId4" cstate="print"/>
          <a:srcRect/>
          <a:stretch>
            <a:fillRect/>
          </a:stretch>
        </p:blipFill>
        <p:spPr bwMode="auto">
          <a:xfrm>
            <a:off x="4656402" y="5492930"/>
            <a:ext cx="442876" cy="408808"/>
          </a:xfrm>
          <a:prstGeom prst="rect">
            <a:avLst/>
          </a:prstGeom>
          <a:noFill/>
          <a:ln w="9525">
            <a:noFill/>
            <a:miter lim="800000"/>
            <a:headEnd/>
            <a:tailEnd/>
          </a:ln>
        </p:spPr>
      </p:pic>
      <p:cxnSp>
        <p:nvCxnSpPr>
          <p:cNvPr id="64" name="Straight Connector 170"/>
          <p:cNvCxnSpPr>
            <a:stCxn id="63" idx="0"/>
            <a:endCxn id="59" idx="1"/>
          </p:cNvCxnSpPr>
          <p:nvPr/>
        </p:nvCxnSpPr>
        <p:spPr>
          <a:xfrm flipV="1">
            <a:off x="4877840" y="5103759"/>
            <a:ext cx="303089" cy="389171"/>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5" name="Straight Connector 170"/>
          <p:cNvCxnSpPr>
            <a:stCxn id="63" idx="0"/>
            <a:endCxn id="27" idx="3"/>
          </p:cNvCxnSpPr>
          <p:nvPr/>
        </p:nvCxnSpPr>
        <p:spPr>
          <a:xfrm flipH="1" flipV="1">
            <a:off x="4387048" y="5167584"/>
            <a:ext cx="490792" cy="325346"/>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155"/>
          <p:cNvCxnSpPr>
            <a:stCxn id="27" idx="0"/>
          </p:cNvCxnSpPr>
          <p:nvPr/>
        </p:nvCxnSpPr>
        <p:spPr>
          <a:xfrm flipV="1">
            <a:off x="4165610" y="3609072"/>
            <a:ext cx="545030" cy="1354108"/>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155"/>
          <p:cNvCxnSpPr>
            <a:stCxn id="59" idx="0"/>
          </p:cNvCxnSpPr>
          <p:nvPr/>
        </p:nvCxnSpPr>
        <p:spPr>
          <a:xfrm flipH="1" flipV="1">
            <a:off x="4710640" y="3600010"/>
            <a:ext cx="691727" cy="1299345"/>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155"/>
          <p:cNvCxnSpPr>
            <a:stCxn id="63" idx="0"/>
          </p:cNvCxnSpPr>
          <p:nvPr/>
        </p:nvCxnSpPr>
        <p:spPr>
          <a:xfrm flipH="1" flipV="1">
            <a:off x="4710640" y="3536185"/>
            <a:ext cx="167200" cy="1956745"/>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155"/>
          <p:cNvCxnSpPr>
            <a:stCxn id="27" idx="0"/>
          </p:cNvCxnSpPr>
          <p:nvPr/>
        </p:nvCxnSpPr>
        <p:spPr>
          <a:xfrm flipV="1">
            <a:off x="4165610" y="3415244"/>
            <a:ext cx="1483635" cy="1547936"/>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矩形 45"/>
          <p:cNvSpPr/>
          <p:nvPr/>
        </p:nvSpPr>
        <p:spPr>
          <a:xfrm>
            <a:off x="2285358" y="3471915"/>
            <a:ext cx="228600" cy="211015"/>
          </a:xfrm>
          <a:prstGeom prst="rect">
            <a:avLst/>
          </a:prstGeom>
          <a:solidFill>
            <a:srgbClr val="0000CC"/>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4" name="Straight Arrow Connector 153"/>
          <p:cNvCxnSpPr>
            <a:stCxn id="24" idx="0"/>
          </p:cNvCxnSpPr>
          <p:nvPr/>
        </p:nvCxnSpPr>
        <p:spPr>
          <a:xfrm flipV="1">
            <a:off x="2990701" y="3085121"/>
            <a:ext cx="330848" cy="1664609"/>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8" name="Right Arrow 97"/>
          <p:cNvSpPr/>
          <p:nvPr/>
        </p:nvSpPr>
        <p:spPr>
          <a:xfrm>
            <a:off x="6258613" y="2819400"/>
            <a:ext cx="648072"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ight Arrow 98"/>
          <p:cNvSpPr/>
          <p:nvPr/>
        </p:nvSpPr>
        <p:spPr>
          <a:xfrm>
            <a:off x="6260931" y="4724400"/>
            <a:ext cx="648072"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副标题 4"/>
          <p:cNvSpPr txBox="1">
            <a:spLocks/>
          </p:cNvSpPr>
          <p:nvPr/>
        </p:nvSpPr>
        <p:spPr bwMode="auto">
          <a:xfrm>
            <a:off x="0" y="6321241"/>
            <a:ext cx="9144000" cy="536759"/>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r>
              <a:rPr lang="en-US" altLang="zh-CN" sz="1100" kern="0" dirty="0" smtClean="0">
                <a:latin typeface="+mn-lt"/>
                <a:ea typeface="+mn-ea"/>
              </a:rPr>
              <a:t>[1</a:t>
            </a:r>
            <a:r>
              <a:rPr lang="en-US" altLang="zh-CN" sz="1100" kern="0" dirty="0">
                <a:latin typeface="+mn-lt"/>
                <a:ea typeface="+mn-ea"/>
              </a:rPr>
              <a:t>] </a:t>
            </a:r>
            <a:r>
              <a:rPr lang="en-US" altLang="zh-CN" sz="1100" kern="0" dirty="0" smtClean="0">
                <a:latin typeface="+mn-lt"/>
                <a:ea typeface="+mn-ea"/>
              </a:rPr>
              <a:t>J. Scott. (1991, 2000, 2012). Social </a:t>
            </a:r>
            <a:r>
              <a:rPr lang="en-US" altLang="zh-CN" sz="1100" kern="0" dirty="0">
                <a:latin typeface="+mn-lt"/>
                <a:ea typeface="+mn-ea"/>
              </a:rPr>
              <a:t>network analysis: A handbook</a:t>
            </a:r>
            <a:r>
              <a:rPr lang="en-US" altLang="zh-CN" sz="1100" kern="0" dirty="0" smtClean="0">
                <a:latin typeface="+mn-lt"/>
                <a:ea typeface="+mn-ea"/>
              </a:rPr>
              <a:t>. </a:t>
            </a:r>
            <a:endParaRPr lang="en-US" altLang="zh-CN" sz="1100" kern="0" dirty="0">
              <a:latin typeface="+mn-lt"/>
              <a:ea typeface="+mn-ea"/>
            </a:endParaRPr>
          </a:p>
          <a:p>
            <a:pPr lvl="0">
              <a:spcBef>
                <a:spcPct val="20000"/>
              </a:spcBef>
            </a:pPr>
            <a:r>
              <a:rPr lang="en-US" altLang="zh-CN" sz="1100" kern="0" dirty="0" smtClean="0">
                <a:latin typeface="+mn-lt"/>
                <a:ea typeface="+mn-ea"/>
              </a:rPr>
              <a:t>[2] D. Easley </a:t>
            </a:r>
            <a:r>
              <a:rPr lang="en-US" altLang="zh-CN" sz="1100" kern="0" dirty="0">
                <a:latin typeface="+mn-lt"/>
                <a:ea typeface="+mn-ea"/>
              </a:rPr>
              <a:t>and </a:t>
            </a:r>
            <a:r>
              <a:rPr lang="en-US" altLang="zh-CN" sz="1100" kern="0" dirty="0" smtClean="0">
                <a:latin typeface="+mn-lt"/>
                <a:ea typeface="+mn-ea"/>
              </a:rPr>
              <a:t>J. </a:t>
            </a:r>
            <a:r>
              <a:rPr lang="en-US" altLang="zh-CN" sz="1100" kern="0" dirty="0">
                <a:latin typeface="+mn-lt"/>
                <a:ea typeface="+mn-ea"/>
              </a:rPr>
              <a:t>Kleinberg. Networks, crowds, and markets: Reasoning about a highly connected world. Cambridge University Press, 2010</a:t>
            </a:r>
            <a:r>
              <a:rPr lang="en-US" altLang="zh-CN" sz="1100" kern="0" dirty="0" smtClean="0">
                <a:latin typeface="+mn-lt"/>
                <a:ea typeface="+mn-ea"/>
              </a:rPr>
              <a:t>. </a:t>
            </a:r>
            <a:endParaRPr kumimoji="0" lang="zh-CN" altLang="en-US" sz="1100" i="0" u="none" strike="noStrike" kern="0" cap="none" spc="0" normalizeH="0" baseline="0" noProof="0" dirty="0" smtClean="0">
              <a:ln>
                <a:noFill/>
              </a:ln>
              <a:solidFill>
                <a:schemeClr val="tx1"/>
              </a:solidFill>
              <a:effectLst/>
              <a:uLnTx/>
              <a:uFillTx/>
              <a:latin typeface="+mn-lt"/>
              <a:ea typeface="+mn-ea"/>
            </a:endParaRPr>
          </a:p>
        </p:txBody>
      </p:sp>
      <p:sp>
        <p:nvSpPr>
          <p:cNvPr id="101" name="Rectangle 180"/>
          <p:cNvSpPr/>
          <p:nvPr/>
        </p:nvSpPr>
        <p:spPr>
          <a:xfrm>
            <a:off x="2511110" y="5362426"/>
            <a:ext cx="2213290" cy="733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ea typeface="黑体" pitchFamily="49" charset="-122"/>
              </a:rPr>
              <a:t>Interaction</a:t>
            </a:r>
            <a:endParaRPr lang="zh-CN" altLang="en-US" sz="2400" b="1" dirty="0">
              <a:solidFill>
                <a:srgbClr val="FF0000"/>
              </a:solidFill>
              <a:ea typeface="黑体" pitchFamily="49" charset="-122"/>
            </a:endParaRPr>
          </a:p>
        </p:txBody>
      </p:sp>
    </p:spTree>
    <p:extLst>
      <p:ext uri="{BB962C8B-B14F-4D97-AF65-F5344CB8AC3E}">
        <p14:creationId xmlns:p14="http://schemas.microsoft.com/office/powerpoint/2010/main" val="179193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 2.22222E-6 L 0 0.00023 C -0.00069 0.01134 0 0.02291 -0.00226 0.03403 C -0.00486 0.04606 -0.01042 0.05648 -0.01389 0.06805 C -0.0158 0.07407 -0.01701 0.08055 -0.01858 0.0868 C -0.01944 0.09815 -0.01979 0.10949 -0.02101 0.12083 C -0.02378 0.14768 -0.02587 0.14745 -0.02795 0.17037 C -0.0316 0.2125 -0.02726 0.19236 -0.03247 0.21389 C -0.02865 0.21597 -0.02465 0.21736 -0.02101 0.22014 C -0.01753 0.22245 -0.01528 0.22731 -0.01163 0.2294 C -0.00226 0.23449 0.00694 0.23449 0.01632 0.23866 C 0.03212 0.2456 0.01267 0.2368 0.0349 0.24791 C 0.03715 0.24907 0.03941 0.25069 0.04184 0.25116 C 0.05503 0.25278 0.06823 0.25301 0.08142 0.25416 C 0.08524 0.25625 0.08906 0.25856 0.09306 0.26041 C 0.09601 0.2618 0.1 0.26643 0.10226 0.26342 C 0.10434 0.26088 0.09948 0.25694 0.09757 0.25416 C 0.08819 0.23958 0.08854 0.24097 0.07899 0.23241 C 0.07743 0.22616 0.07656 0.21967 0.07431 0.21389 C 0.07344 0.21134 0.07066 0.21018 0.06979 0.20764 C 0.06753 0.20185 0.06701 0.19491 0.0651 0.18912 C 0.06389 0.18565 0.05816 0.18171 0.06042 0.17963 C 0.06146 0.17893 0.07934 0.18541 0.08142 0.18588 C 0.09063 0.18819 0.1 0.19028 0.1092 0.19213 C 0.11476 0.19328 0.12014 0.19375 0.12552 0.19514 C 0.13108 0.19676 0.13646 0.1993 0.14184 0.20139 C 0.14566 0.20463 0.14965 0.20764 0.15347 0.21065 C 0.15868 0.21504 0.16111 0.21898 0.16736 0.22014 C 0.17743 0.22176 0.1875 0.22222 0.19757 0.22315 C 0.21233 0.23703 0.21406 0.23703 0.22552 0.25416 C 0.24149 0.27801 0.22118 0.25532 0.24635 0.28518 C 0.24844 0.28773 0.25087 0.29004 0.25347 0.29143 C 0.25712 0.29328 0.26111 0.29328 0.2651 0.29444 C 0.26736 0.29537 0.26962 0.29653 0.27205 0.29768 C 0.27969 0.2831 0.28872 0.26967 0.29531 0.25416 C 0.29826 0.24699 0.30122 0.23958 0.30451 0.23241 C 0.3066 0.22801 0.3092 0.2243 0.31146 0.22014 C 0.31319 0.21713 0.31406 0.21319 0.31615 0.21065 C 0.32031 0.20578 0.33021 0.19838 0.33021 0.19861 C 0.27552 0.18796 0.31927 0.19514 0.19757 0.19514 " pathEditMode="relative" rAng="0" ptsTypes="AAAAAAAAAAAAAAAAAAAAAAAAAAAAAAAAAAAAAAAA">
                                      <p:cBhvr>
                                        <p:cTn id="9" dur="5000" fill="hold"/>
                                        <p:tgtEl>
                                          <p:spTgt spid="87"/>
                                        </p:tgtEl>
                                        <p:attrNameLst>
                                          <p:attrName>ppt_x</p:attrName>
                                          <p:attrName>ppt_y</p:attrName>
                                        </p:attrNameLst>
                                      </p:cBhvr>
                                      <p:rCtr x="14878" y="14884"/>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wipe(left)">
                                      <p:cBhvr>
                                        <p:cTn id="14" dur="500"/>
                                        <p:tgtEl>
                                          <p:spTgt spid="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left)">
                                      <p:cBhvr>
                                        <p:cTn id="17" dur="500"/>
                                        <p:tgtEl>
                                          <p:spTgt spid="99"/>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up)">
                                      <p:cBhvr>
                                        <p:cTn id="29" dur="500"/>
                                        <p:tgtEl>
                                          <p:spTgt spid="4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up)">
                                      <p:cBhvr>
                                        <p:cTn id="33" dur="500"/>
                                        <p:tgtEl>
                                          <p:spTgt spid="52"/>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up)">
                                      <p:cBhvr>
                                        <p:cTn id="37" dur="500"/>
                                        <p:tgtEl>
                                          <p:spTgt spid="50"/>
                                        </p:tgtEl>
                                      </p:cBhvr>
                                    </p:animEffect>
                                  </p:childTnLst>
                                </p:cTn>
                              </p:par>
                            </p:childTnLst>
                          </p:cTn>
                        </p:par>
                        <p:par>
                          <p:cTn id="38" fill="hold">
                            <p:stCondLst>
                              <p:cond delay="3000"/>
                            </p:stCondLst>
                            <p:childTnLst>
                              <p:par>
                                <p:cTn id="39" presetID="3" presetClass="entr" presetSubtype="10" fill="hold" grpId="0" nodeType="after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blinds(horizontal)">
                                      <p:cBhvr>
                                        <p:cTn id="41"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9" grpId="0" animBg="1"/>
      <p:bldP spid="50" grpId="0" animBg="1"/>
      <p:bldP spid="51" grpId="0" animBg="1"/>
      <p:bldP spid="52" grpId="0" animBg="1"/>
      <p:bldP spid="87" grpId="0" animBg="1"/>
      <p:bldP spid="87" grpId="1" animBg="1"/>
      <p:bldP spid="98" grpId="0" animBg="1"/>
      <p:bldP spid="99" grpId="0" animBg="1"/>
      <p:bldP spid="10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2285999"/>
            <a:ext cx="8150470" cy="2209801"/>
          </a:xfrm>
        </p:spPr>
        <p:txBody>
          <a:bodyPr/>
          <a:lstStyle/>
          <a:p>
            <a:r>
              <a:rPr lang="en-US" dirty="0" smtClean="0"/>
              <a:t>How about research for </a:t>
            </a:r>
            <a:r>
              <a:rPr lang="en-US" i="1" dirty="0" smtClean="0">
                <a:solidFill>
                  <a:srgbClr val="FF0000"/>
                </a:solidFill>
              </a:rPr>
              <a:t>Social Network</a:t>
            </a:r>
            <a:r>
              <a:rPr lang="en-US" dirty="0" smtClean="0"/>
              <a:t>?</a:t>
            </a:r>
          </a:p>
        </p:txBody>
      </p:sp>
      <p:sp>
        <p:nvSpPr>
          <p:cNvPr id="4" name="Oval 3"/>
          <p:cNvSpPr/>
          <p:nvPr/>
        </p:nvSpPr>
        <p:spPr>
          <a:xfrm>
            <a:off x="609600" y="4050268"/>
            <a:ext cx="4724400" cy="1371600"/>
          </a:xfrm>
          <a:prstGeom prst="ellipse">
            <a:avLst/>
          </a:prstGeom>
          <a:solidFill>
            <a:srgbClr val="00B0F0">
              <a:alpha val="54902"/>
            </a:srgbClr>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charset="0"/>
                <a:ea typeface="Times New Roman" charset="0"/>
                <a:cs typeface="Times New Roman" charset="0"/>
              </a:rPr>
              <a:t>Computational </a:t>
            </a:r>
            <a:r>
              <a:rPr lang="en-US" sz="2000" b="1" dirty="0" smtClean="0">
                <a:solidFill>
                  <a:schemeClr val="tx1"/>
                </a:solidFill>
                <a:latin typeface="Times New Roman" charset="0"/>
                <a:ea typeface="Times New Roman" charset="0"/>
                <a:cs typeface="Times New Roman" charset="0"/>
              </a:rPr>
              <a:t>Models</a:t>
            </a:r>
          </a:p>
          <a:p>
            <a:r>
              <a:rPr lang="en-US" sz="2000" b="1" dirty="0" smtClean="0">
                <a:solidFill>
                  <a:schemeClr val="tx1"/>
                </a:solidFill>
                <a:latin typeface="Times New Roman" charset="0"/>
                <a:ea typeface="Times New Roman" charset="0"/>
                <a:cs typeface="Times New Roman" charset="0"/>
              </a:rPr>
              <a:t>Big </a:t>
            </a:r>
            <a:r>
              <a:rPr lang="en-US" sz="2000" b="1" dirty="0">
                <a:solidFill>
                  <a:schemeClr val="tx1"/>
                </a:solidFill>
                <a:latin typeface="Times New Roman" charset="0"/>
                <a:ea typeface="Times New Roman" charset="0"/>
                <a:cs typeface="Times New Roman" charset="0"/>
              </a:rPr>
              <a:t>Data Algorithms</a:t>
            </a:r>
          </a:p>
        </p:txBody>
      </p:sp>
      <p:sp>
        <p:nvSpPr>
          <p:cNvPr id="5" name="Oval 4"/>
          <p:cNvSpPr/>
          <p:nvPr/>
        </p:nvSpPr>
        <p:spPr>
          <a:xfrm>
            <a:off x="4038600" y="4038600"/>
            <a:ext cx="4724400" cy="1371600"/>
          </a:xfrm>
          <a:prstGeom prst="ellipse">
            <a:avLst/>
          </a:prstGeom>
          <a:solidFill>
            <a:srgbClr val="00B0F0">
              <a:alpha val="54902"/>
            </a:srgbClr>
          </a:solidFill>
          <a:ln>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smtClean="0">
                <a:solidFill>
                  <a:schemeClr val="tx1"/>
                </a:solidFill>
                <a:latin typeface="Times New Roman" charset="0"/>
                <a:ea typeface="Times New Roman" charset="0"/>
                <a:cs typeface="Times New Roman" charset="0"/>
              </a:rPr>
              <a:t>Sociology, Physics, </a:t>
            </a:r>
            <a:r>
              <a:rPr lang="zh-CN" altLang="en-US" sz="2000" b="1" dirty="0" smtClean="0">
                <a:solidFill>
                  <a:schemeClr val="tx1"/>
                </a:solidFill>
                <a:latin typeface="Times New Roman" charset="0"/>
                <a:ea typeface="Times New Roman" charset="0"/>
                <a:cs typeface="Times New Roman" charset="0"/>
              </a:rPr>
              <a:t> </a:t>
            </a:r>
            <a:r>
              <a:rPr lang="en-US" altLang="zh-CN" sz="2000" b="1" dirty="0" smtClean="0">
                <a:solidFill>
                  <a:schemeClr val="tx1"/>
                </a:solidFill>
                <a:latin typeface="Times New Roman" charset="0"/>
                <a:ea typeface="Times New Roman" charset="0"/>
                <a:cs typeface="Times New Roman" charset="0"/>
              </a:rPr>
              <a:t>Psychology,</a:t>
            </a:r>
            <a:r>
              <a:rPr lang="zh-CN" altLang="en-US" sz="2000" b="1" dirty="0" smtClean="0">
                <a:solidFill>
                  <a:schemeClr val="tx1"/>
                </a:solidFill>
                <a:latin typeface="Times New Roman" charset="0"/>
                <a:ea typeface="Times New Roman" charset="0"/>
                <a:cs typeface="Times New Roman" charset="0"/>
              </a:rPr>
              <a:t> </a:t>
            </a:r>
            <a:r>
              <a:rPr lang="en-US" altLang="zh-CN" sz="2000" b="1" dirty="0" smtClean="0">
                <a:solidFill>
                  <a:schemeClr val="tx1"/>
                </a:solidFill>
                <a:latin typeface="Times New Roman" charset="0"/>
                <a:ea typeface="Times New Roman" charset="0"/>
                <a:cs typeface="Times New Roman" charset="0"/>
              </a:rPr>
              <a:t>Business,</a:t>
            </a:r>
            <a:r>
              <a:rPr lang="zh-CN" altLang="en-US" sz="2000" b="1" dirty="0" smtClean="0">
                <a:solidFill>
                  <a:schemeClr val="tx1"/>
                </a:solidFill>
                <a:latin typeface="Times New Roman" charset="0"/>
                <a:ea typeface="Times New Roman" charset="0"/>
                <a:cs typeface="Times New Roman" charset="0"/>
              </a:rPr>
              <a:t> </a:t>
            </a:r>
            <a:r>
              <a:rPr lang="en-US" altLang="zh-CN" sz="2000" b="1" dirty="0" smtClean="0">
                <a:solidFill>
                  <a:schemeClr val="tx1"/>
                </a:solidFill>
                <a:latin typeface="Times New Roman" charset="0"/>
                <a:ea typeface="Times New Roman" charset="0"/>
                <a:cs typeface="Times New Roman" charset="0"/>
              </a:rPr>
              <a:t>Management,</a:t>
            </a:r>
            <a:r>
              <a:rPr lang="zh-CN" altLang="en-US" sz="2000" b="1" dirty="0" smtClean="0">
                <a:solidFill>
                  <a:schemeClr val="tx1"/>
                </a:solidFill>
                <a:latin typeface="Times New Roman" charset="0"/>
                <a:ea typeface="Times New Roman" charset="0"/>
                <a:cs typeface="Times New Roman" charset="0"/>
              </a:rPr>
              <a:t> </a:t>
            </a:r>
            <a:r>
              <a:rPr lang="en-US" altLang="zh-CN" sz="2000" b="1" dirty="0" smtClean="0">
                <a:solidFill>
                  <a:schemeClr val="tx1"/>
                </a:solidFill>
                <a:latin typeface="Times New Roman" charset="0"/>
                <a:ea typeface="Times New Roman" charset="0"/>
                <a:cs typeface="Times New Roman" charset="0"/>
              </a:rPr>
              <a:t>et</a:t>
            </a:r>
            <a:r>
              <a:rPr lang="zh-CN" altLang="en-US" sz="2000" b="1" dirty="0" smtClean="0">
                <a:solidFill>
                  <a:schemeClr val="tx1"/>
                </a:solidFill>
                <a:latin typeface="Times New Roman" charset="0"/>
                <a:ea typeface="Times New Roman" charset="0"/>
                <a:cs typeface="Times New Roman" charset="0"/>
              </a:rPr>
              <a:t> </a:t>
            </a:r>
            <a:r>
              <a:rPr lang="en-US" altLang="zh-CN" sz="2000" b="1" dirty="0" smtClean="0">
                <a:solidFill>
                  <a:schemeClr val="tx1"/>
                </a:solidFill>
                <a:latin typeface="Times New Roman" charset="0"/>
                <a:ea typeface="Times New Roman" charset="0"/>
                <a:cs typeface="Times New Roman" charset="0"/>
              </a:rPr>
              <a:t>al.</a:t>
            </a:r>
            <a:endParaRPr lang="en-US" sz="2000" b="1" dirty="0">
              <a:solidFill>
                <a:schemeClr val="tx1"/>
              </a:solidFill>
              <a:latin typeface="Times New Roman" charset="0"/>
              <a:ea typeface="Times New Roman" charset="0"/>
              <a:cs typeface="Times New Roman" charset="0"/>
            </a:endParaRPr>
          </a:p>
        </p:txBody>
      </p:sp>
      <p:sp>
        <p:nvSpPr>
          <p:cNvPr id="6" name="TextBox 5"/>
          <p:cNvSpPr txBox="1"/>
          <p:nvPr/>
        </p:nvSpPr>
        <p:spPr>
          <a:xfrm rot="20268653">
            <a:off x="3733172" y="4500157"/>
            <a:ext cx="2057400" cy="400110"/>
          </a:xfrm>
          <a:prstGeom prst="rect">
            <a:avLst/>
          </a:prstGeom>
          <a:solidFill>
            <a:schemeClr val="accent3">
              <a:lumMod val="95000"/>
            </a:schemeClr>
          </a:solidFill>
          <a:ln w="22225" cmpd="thickThin">
            <a:solidFill>
              <a:srgbClr val="C00000"/>
            </a:solidFill>
          </a:ln>
        </p:spPr>
        <p:txBody>
          <a:bodyPr wrap="square" rtlCol="0">
            <a:spAutoFit/>
          </a:bodyPr>
          <a:lstStyle/>
          <a:p>
            <a:r>
              <a:rPr lang="en-US" altLang="zh-CN" sz="2000" b="1" dirty="0" smtClean="0">
                <a:solidFill>
                  <a:srgbClr val="C00000"/>
                </a:solidFill>
                <a:latin typeface="Times New Roman" charset="0"/>
                <a:ea typeface="Times New Roman" charset="0"/>
                <a:cs typeface="Times New Roman" charset="0"/>
              </a:rPr>
              <a:t>Interdisciplinary</a:t>
            </a:r>
            <a:r>
              <a:rPr lang="zh-CN" altLang="en-US" sz="2000" b="1" dirty="0" smtClean="0">
                <a:solidFill>
                  <a:srgbClr val="C00000"/>
                </a:solidFill>
                <a:latin typeface="Times New Roman" charset="0"/>
                <a:ea typeface="Times New Roman" charset="0"/>
                <a:cs typeface="Times New Roman" charset="0"/>
              </a:rPr>
              <a:t> </a:t>
            </a:r>
            <a:endParaRPr lang="en-US" sz="2000" b="1"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790304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副标题 4"/>
          <p:cNvSpPr txBox="1">
            <a:spLocks/>
          </p:cNvSpPr>
          <p:nvPr/>
        </p:nvSpPr>
        <p:spPr bwMode="auto">
          <a:xfrm>
            <a:off x="0" y="6321241"/>
            <a:ext cx="9144000" cy="536759"/>
          </a:xfrm>
          <a:prstGeom prst="rect">
            <a:avLst/>
          </a:prstGeom>
          <a:solidFill>
            <a:schemeClr val="bg1"/>
          </a:solidFill>
          <a:ln w="9525">
            <a:solidFill>
              <a:schemeClr val="bg1"/>
            </a:solidFill>
            <a:miter lim="800000"/>
            <a:headEnd/>
            <a:tailEnd/>
          </a:ln>
        </p:spPr>
        <p:txBody>
          <a:bodyPr vert="horz" wrap="square" lIns="180000" tIns="45720" rIns="180000" bIns="45720" numCol="1" anchor="ctr" anchorCtr="0" compatLnSpc="1">
            <a:prstTxWarp prst="textNoShape">
              <a:avLst/>
            </a:prstTxWarp>
          </a:bodyPr>
          <a:lstStyle/>
          <a:p>
            <a:pPr lvl="0">
              <a:spcBef>
                <a:spcPct val="20000"/>
              </a:spcBef>
            </a:pPr>
            <a:endParaRPr kumimoji="0" lang="zh-CN" altLang="en-US" sz="1100" i="0" u="none" strike="noStrike" kern="0" cap="none" spc="0" normalizeH="0" baseline="0" noProof="0" dirty="0" smtClean="0">
              <a:ln>
                <a:noFill/>
              </a:ln>
              <a:solidFill>
                <a:schemeClr val="tx1"/>
              </a:solidFill>
              <a:effectLst/>
              <a:uLnTx/>
              <a:uFillTx/>
              <a:latin typeface="+mn-lt"/>
              <a:ea typeface="+mn-ea"/>
            </a:endParaRPr>
          </a:p>
        </p:txBody>
      </p:sp>
      <p:sp>
        <p:nvSpPr>
          <p:cNvPr id="7" name="Rectangle 6"/>
          <p:cNvSpPr/>
          <p:nvPr/>
        </p:nvSpPr>
        <p:spPr>
          <a:xfrm>
            <a:off x="4724401" y="2834177"/>
            <a:ext cx="4724400" cy="289310"/>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Densification [</a:t>
            </a:r>
            <a:r>
              <a:rPr lang="en-US" sz="1600" dirty="0" err="1" smtClean="0">
                <a:solidFill>
                  <a:srgbClr val="C00000"/>
                </a:solidFill>
                <a:latin typeface="Times New Roman" charset="0"/>
                <a:ea typeface="Times New Roman" charset="0"/>
                <a:cs typeface="Times New Roman" charset="0"/>
              </a:rPr>
              <a:t>Leskovec</a:t>
            </a:r>
            <a:r>
              <a:rPr lang="en-US" sz="1600" dirty="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Faloutsos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8" name="Rectangle 7"/>
          <p:cNvSpPr/>
          <p:nvPr/>
        </p:nvSpPr>
        <p:spPr>
          <a:xfrm>
            <a:off x="4800600" y="5105400"/>
            <a:ext cx="30480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Structural </a:t>
            </a:r>
            <a:r>
              <a:rPr lang="en-US" altLang="zh-CN" sz="1600" dirty="0" smtClean="0">
                <a:solidFill>
                  <a:srgbClr val="C00000"/>
                </a:solidFill>
                <a:latin typeface="Times New Roman" charset="0"/>
                <a:ea typeface="Times New Roman" charset="0"/>
                <a:cs typeface="Times New Roman" charset="0"/>
              </a:rPr>
              <a:t>H</a:t>
            </a:r>
            <a:r>
              <a:rPr lang="en-US" sz="1600" dirty="0" smtClean="0">
                <a:solidFill>
                  <a:srgbClr val="C00000"/>
                </a:solidFill>
                <a:latin typeface="Times New Roman" charset="0"/>
                <a:ea typeface="Times New Roman" charset="0"/>
                <a:cs typeface="Times New Roman" charset="0"/>
              </a:rPr>
              <a:t>ole [Burt]</a:t>
            </a:r>
            <a:endParaRPr lang="en-US" sz="1600" dirty="0">
              <a:solidFill>
                <a:srgbClr val="C00000"/>
              </a:solidFill>
              <a:latin typeface="Times New Roman" charset="0"/>
              <a:ea typeface="Times New Roman" charset="0"/>
              <a:cs typeface="Times New Roman" charset="0"/>
            </a:endParaRPr>
          </a:p>
        </p:txBody>
      </p:sp>
      <p:sp>
        <p:nvSpPr>
          <p:cNvPr id="9" name="Rectangle 8"/>
          <p:cNvSpPr/>
          <p:nvPr/>
        </p:nvSpPr>
        <p:spPr>
          <a:xfrm>
            <a:off x="4800600" y="6062472"/>
            <a:ext cx="4495800" cy="338554"/>
          </a:xfrm>
          <a:prstGeom prst="rect">
            <a:avLst/>
          </a:prstGeom>
        </p:spPr>
        <p:txBody>
          <a:bodyPr wrap="square">
            <a:spAutoFit/>
          </a:bodyPr>
          <a:lstStyle/>
          <a:p>
            <a:r>
              <a:rPr lang="en-US" sz="1600" dirty="0" smtClean="0">
                <a:solidFill>
                  <a:srgbClr val="C00000"/>
                </a:solidFill>
                <a:latin typeface="Times New Roman" charset="0"/>
                <a:ea typeface="Times New Roman" charset="0"/>
                <a:cs typeface="Times New Roman" charset="0"/>
              </a:rPr>
              <a:t>Six Degrees of Separation [Milgram]</a:t>
            </a:r>
            <a:endParaRPr lang="en-US" sz="1600" dirty="0">
              <a:solidFill>
                <a:srgbClr val="C00000"/>
              </a:solidFill>
              <a:latin typeface="Times New Roman" charset="0"/>
              <a:ea typeface="Times New Roman" charset="0"/>
              <a:cs typeface="Times New Roman" charset="0"/>
            </a:endParaRPr>
          </a:p>
        </p:txBody>
      </p:sp>
      <p:sp>
        <p:nvSpPr>
          <p:cNvPr id="14" name="Rectangle 13"/>
          <p:cNvSpPr/>
          <p:nvPr/>
        </p:nvSpPr>
        <p:spPr>
          <a:xfrm>
            <a:off x="4724401" y="3138977"/>
            <a:ext cx="4876800" cy="486287"/>
          </a:xfrm>
          <a:prstGeom prst="rect">
            <a:avLst/>
          </a:prstGeom>
        </p:spPr>
        <p:txBody>
          <a:bodyPr wrap="square">
            <a:spAutoFit/>
          </a:bodyPr>
          <a:lstStyle/>
          <a:p>
            <a:pPr>
              <a:lnSpc>
                <a:spcPct val="80000"/>
              </a:lnSpc>
            </a:pPr>
            <a:r>
              <a:rPr lang="en-US" sz="1600" dirty="0" smtClean="0">
                <a:solidFill>
                  <a:srgbClr val="C00000"/>
                </a:solidFill>
                <a:latin typeface="Times New Roman" charset="0"/>
                <a:ea typeface="Times New Roman" charset="0"/>
                <a:cs typeface="Times New Roman" charset="0"/>
              </a:rPr>
              <a:t>Link Prediction [</a:t>
            </a:r>
            <a:r>
              <a:rPr lang="en-US" sz="1600" dirty="0" err="1" smtClean="0">
                <a:solidFill>
                  <a:srgbClr val="C00000"/>
                </a:solidFill>
                <a:latin typeface="Times New Roman" charset="0"/>
                <a:ea typeface="Times New Roman" charset="0"/>
                <a:cs typeface="Times New Roman" charset="0"/>
              </a:rPr>
              <a:t>Liben-Nowell</a:t>
            </a:r>
            <a:r>
              <a:rPr lang="en-US" sz="1600" dirty="0" smtClean="0">
                <a:solidFill>
                  <a:srgbClr val="C00000"/>
                </a:solidFill>
                <a:latin typeface="Times New Roman" charset="0"/>
                <a:ea typeface="Times New Roman" charset="0"/>
                <a:cs typeface="Times New Roman" charset="0"/>
              </a:rPr>
              <a:t>, Kleinberg]</a:t>
            </a:r>
          </a:p>
          <a:p>
            <a:pPr>
              <a:lnSpc>
                <a:spcPct val="80000"/>
              </a:lnSpc>
            </a:pPr>
            <a:r>
              <a:rPr lang="en-US" sz="1600" dirty="0" smtClean="0">
                <a:solidFill>
                  <a:srgbClr val="C00000"/>
                </a:solidFill>
                <a:latin typeface="Times New Roman" charset="0"/>
                <a:ea typeface="Times New Roman" charset="0"/>
                <a:cs typeface="Times New Roman" charset="0"/>
              </a:rPr>
              <a:t>Influence Maximization [</a:t>
            </a:r>
            <a:r>
              <a:rPr lang="en-US" sz="1600" dirty="0" err="1" smtClean="0">
                <a:solidFill>
                  <a:srgbClr val="C00000"/>
                </a:solidFill>
                <a:latin typeface="Times New Roman" charset="0"/>
                <a:ea typeface="Times New Roman" charset="0"/>
                <a:cs typeface="Times New Roman" charset="0"/>
              </a:rPr>
              <a:t>Kempe</a:t>
            </a:r>
            <a:r>
              <a:rPr lang="en-US" sz="1600" dirty="0" smtClean="0">
                <a:solidFill>
                  <a:srgbClr val="C00000"/>
                </a:solidFill>
                <a:latin typeface="Times New Roman" charset="0"/>
                <a:ea typeface="Times New Roman" charset="0"/>
                <a:cs typeface="Times New Roman" charset="0"/>
              </a:rPr>
              <a:t>, Kleinberg, </a:t>
            </a:r>
            <a:r>
              <a:rPr lang="en-US" sz="1600" dirty="0" err="1" smtClean="0">
                <a:solidFill>
                  <a:srgbClr val="C00000"/>
                </a:solidFill>
                <a:latin typeface="Times New Roman" charset="0"/>
                <a:ea typeface="Times New Roman" charset="0"/>
                <a:cs typeface="Times New Roman" charset="0"/>
              </a:rPr>
              <a:t>Tardos</a:t>
            </a:r>
            <a:r>
              <a:rPr lang="en-US"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16" name="Rectangle 15"/>
          <p:cNvSpPr/>
          <p:nvPr/>
        </p:nvSpPr>
        <p:spPr>
          <a:xfrm>
            <a:off x="533400" y="4130290"/>
            <a:ext cx="4076693" cy="289310"/>
          </a:xfrm>
          <a:prstGeom prst="rect">
            <a:avLst/>
          </a:prstGeom>
        </p:spPr>
        <p:txBody>
          <a:bodyPr wrap="none">
            <a:spAutoFit/>
          </a:bodyPr>
          <a:lstStyle/>
          <a:p>
            <a:pPr>
              <a:lnSpc>
                <a:spcPct val="80000"/>
              </a:lnSpc>
            </a:pPr>
            <a:r>
              <a:rPr lang="en-US" sz="1600" dirty="0">
                <a:solidFill>
                  <a:srgbClr val="115CB3"/>
                </a:solidFill>
                <a:latin typeface="Times New Roman" charset="0"/>
                <a:ea typeface="Times New Roman" charset="0"/>
                <a:cs typeface="Times New Roman" charset="0"/>
              </a:rPr>
              <a:t>Scale </a:t>
            </a:r>
            <a:r>
              <a:rPr lang="en-US" sz="1600" dirty="0" smtClean="0">
                <a:solidFill>
                  <a:srgbClr val="115CB3"/>
                </a:solidFill>
                <a:latin typeface="Times New Roman" charset="0"/>
                <a:ea typeface="Times New Roman" charset="0"/>
                <a:cs typeface="Times New Roman" charset="0"/>
              </a:rPr>
              <a:t>Free [</a:t>
            </a:r>
            <a:r>
              <a:rPr lang="en-US" sz="1600" dirty="0" err="1" smtClean="0">
                <a:solidFill>
                  <a:srgbClr val="115CB3"/>
                </a:solidFill>
                <a:latin typeface="Times New Roman" charset="0"/>
                <a:ea typeface="Times New Roman" charset="0"/>
                <a:cs typeface="Times New Roman" charset="0"/>
              </a:rPr>
              <a:t>Barabási</a:t>
            </a:r>
            <a:r>
              <a:rPr lang="en-US" sz="1600" dirty="0" smtClean="0">
                <a:solidFill>
                  <a:srgbClr val="115CB3"/>
                </a:solidFill>
                <a:latin typeface="Times New Roman" charset="0"/>
                <a:ea typeface="Times New Roman" charset="0"/>
                <a:cs typeface="Times New Roman" charset="0"/>
              </a:rPr>
              <a:t>, Albert &amp; </a:t>
            </a:r>
            <a:r>
              <a:rPr lang="en-US" sz="1600" dirty="0" err="1" smtClean="0">
                <a:solidFill>
                  <a:srgbClr val="115CB3"/>
                </a:solidFill>
                <a:latin typeface="Times New Roman" charset="0"/>
                <a:ea typeface="Times New Roman" charset="0"/>
                <a:cs typeface="Times New Roman" charset="0"/>
              </a:rPr>
              <a:t>Faloutsos</a:t>
            </a:r>
            <a:r>
              <a:rPr lang="en-US" sz="1600" dirty="0" smtClean="0">
                <a:solidFill>
                  <a:srgbClr val="115CB3"/>
                </a:solidFill>
                <a:latin typeface="Times New Roman" charset="0"/>
                <a:ea typeface="Times New Roman" charset="0"/>
                <a:cs typeface="Times New Roman" charset="0"/>
              </a:rPr>
              <a:t> et al.]</a:t>
            </a:r>
            <a:endParaRPr lang="en-US" sz="1600" dirty="0">
              <a:solidFill>
                <a:srgbClr val="115CB3"/>
              </a:solidFill>
              <a:latin typeface="Times New Roman" charset="0"/>
              <a:ea typeface="Times New Roman" charset="0"/>
              <a:cs typeface="Times New Roman" charset="0"/>
            </a:endParaRPr>
          </a:p>
        </p:txBody>
      </p:sp>
      <p:cxnSp>
        <p:nvCxnSpPr>
          <p:cNvPr id="18" name="Straight Connector 17"/>
          <p:cNvCxnSpPr/>
          <p:nvPr/>
        </p:nvCxnSpPr>
        <p:spPr>
          <a:xfrm>
            <a:off x="4572000" y="1219200"/>
            <a:ext cx="1" cy="5257800"/>
          </a:xfrm>
          <a:prstGeom prst="line">
            <a:avLst/>
          </a:prstGeom>
          <a:ln w="38100">
            <a:gradFill>
              <a:gsLst>
                <a:gs pos="100000">
                  <a:srgbClr val="C00000"/>
                </a:gs>
                <a:gs pos="73000">
                  <a:srgbClr val="115CB3"/>
                </a:gs>
                <a:gs pos="74000">
                  <a:srgbClr val="C00000"/>
                </a:gs>
                <a:gs pos="5000">
                  <a:srgbClr val="115CB3"/>
                </a:gs>
                <a:gs pos="20000">
                  <a:srgbClr val="115CB3"/>
                </a:gs>
                <a:gs pos="21000">
                  <a:srgbClr val="C00000"/>
                </a:gs>
                <a:gs pos="53000">
                  <a:srgbClr val="C00000"/>
                </a:gs>
                <a:gs pos="54000">
                  <a:srgbClr val="115CB3"/>
                </a:gs>
              </a:gsLst>
              <a:lin ang="5400000" scaled="1"/>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4495800" y="288623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1" name="Oval 20"/>
          <p:cNvSpPr>
            <a:spLocks noChangeAspect="1"/>
          </p:cNvSpPr>
          <p:nvPr/>
        </p:nvSpPr>
        <p:spPr>
          <a:xfrm>
            <a:off x="4495800" y="3312652"/>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2" name="Oval 21"/>
          <p:cNvSpPr>
            <a:spLocks noChangeAspect="1"/>
          </p:cNvSpPr>
          <p:nvPr/>
        </p:nvSpPr>
        <p:spPr>
          <a:xfrm>
            <a:off x="4495800" y="36576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charset="0"/>
              <a:ea typeface="Times New Roman" charset="0"/>
              <a:cs typeface="Times New Roman" charset="0"/>
            </a:endParaRPr>
          </a:p>
        </p:txBody>
      </p:sp>
      <p:sp>
        <p:nvSpPr>
          <p:cNvPr id="24" name="Oval 23"/>
          <p:cNvSpPr>
            <a:spLocks noChangeAspect="1"/>
          </p:cNvSpPr>
          <p:nvPr/>
        </p:nvSpPr>
        <p:spPr>
          <a:xfrm>
            <a:off x="4495800" y="41910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25" name="Rectangle 24"/>
          <p:cNvSpPr/>
          <p:nvPr/>
        </p:nvSpPr>
        <p:spPr>
          <a:xfrm>
            <a:off x="533400" y="4365474"/>
            <a:ext cx="2664832" cy="338554"/>
          </a:xfrm>
          <a:prstGeom prst="rect">
            <a:avLst/>
          </a:prstGeom>
        </p:spPr>
        <p:txBody>
          <a:bodyPr wrap="none">
            <a:spAutoFit/>
          </a:bodyPr>
          <a:lstStyle/>
          <a:p>
            <a:r>
              <a:rPr lang="en-US" sz="1600" dirty="0">
                <a:solidFill>
                  <a:srgbClr val="115CB3"/>
                </a:solidFill>
                <a:latin typeface="Times New Roman" charset="0"/>
                <a:ea typeface="Times New Roman" charset="0"/>
                <a:cs typeface="Times New Roman" charset="0"/>
              </a:rPr>
              <a:t>Small World </a:t>
            </a:r>
            <a:r>
              <a:rPr lang="en-US" sz="1600" dirty="0" smtClean="0">
                <a:solidFill>
                  <a:srgbClr val="115CB3"/>
                </a:solidFill>
                <a:latin typeface="Times New Roman" charset="0"/>
                <a:ea typeface="Times New Roman" charset="0"/>
                <a:cs typeface="Times New Roman" charset="0"/>
              </a:rPr>
              <a:t>[</a:t>
            </a:r>
            <a:r>
              <a:rPr lang="en-US" sz="1600" dirty="0">
                <a:solidFill>
                  <a:srgbClr val="115CB3"/>
                </a:solidFill>
                <a:latin typeface="Times New Roman" charset="0"/>
                <a:ea typeface="Times New Roman" charset="0"/>
                <a:cs typeface="Times New Roman" charset="0"/>
              </a:rPr>
              <a:t>Watts, </a:t>
            </a:r>
            <a:r>
              <a:rPr lang="en-US" sz="1600" dirty="0" err="1" smtClean="0">
                <a:solidFill>
                  <a:srgbClr val="115CB3"/>
                </a:solidFill>
                <a:latin typeface="Times New Roman" charset="0"/>
                <a:ea typeface="Times New Roman" charset="0"/>
                <a:cs typeface="Times New Roman" charset="0"/>
              </a:rPr>
              <a:t>Strogatz</a:t>
            </a:r>
            <a:r>
              <a:rPr lang="en-US" sz="1600" dirty="0" smtClean="0">
                <a:solidFill>
                  <a:srgbClr val="115CB3"/>
                </a:solidFill>
                <a:latin typeface="Times New Roman" charset="0"/>
                <a:ea typeface="Times New Roman" charset="0"/>
                <a:cs typeface="Times New Roman" charset="0"/>
              </a:rPr>
              <a:t>]</a:t>
            </a:r>
            <a:endParaRPr lang="en-US" sz="1600" dirty="0">
              <a:solidFill>
                <a:srgbClr val="115CB3"/>
              </a:solidFill>
              <a:latin typeface="Times New Roman" charset="0"/>
              <a:ea typeface="Times New Roman" charset="0"/>
              <a:cs typeface="Times New Roman" charset="0"/>
            </a:endParaRPr>
          </a:p>
        </p:txBody>
      </p:sp>
      <p:sp>
        <p:nvSpPr>
          <p:cNvPr id="26" name="Oval 25"/>
          <p:cNvSpPr>
            <a:spLocks noChangeAspect="1"/>
          </p:cNvSpPr>
          <p:nvPr/>
        </p:nvSpPr>
        <p:spPr>
          <a:xfrm>
            <a:off x="4495800" y="5202694"/>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27" name="Oval 26"/>
          <p:cNvSpPr>
            <a:spLocks noChangeAspect="1"/>
          </p:cNvSpPr>
          <p:nvPr/>
        </p:nvSpPr>
        <p:spPr>
          <a:xfrm>
            <a:off x="4495800" y="2540358"/>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28" name="Oval 27"/>
          <p:cNvSpPr>
            <a:spLocks noChangeAspect="1"/>
          </p:cNvSpPr>
          <p:nvPr/>
        </p:nvSpPr>
        <p:spPr>
          <a:xfrm>
            <a:off x="4495800" y="17526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32" name="TextBox 31"/>
          <p:cNvSpPr txBox="1"/>
          <p:nvPr/>
        </p:nvSpPr>
        <p:spPr>
          <a:xfrm>
            <a:off x="3730752" y="6062472"/>
            <a:ext cx="990599"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1967</a:t>
            </a:r>
            <a:endParaRPr lang="en-US" dirty="0">
              <a:solidFill>
                <a:srgbClr val="C00000"/>
              </a:solidFill>
              <a:latin typeface="Times New Roman" charset="0"/>
              <a:ea typeface="Times New Roman" charset="0"/>
              <a:cs typeface="Times New Roman" charset="0"/>
            </a:endParaRPr>
          </a:p>
        </p:txBody>
      </p:sp>
      <p:sp>
        <p:nvSpPr>
          <p:cNvPr id="34" name="TextBox 33"/>
          <p:cNvSpPr txBox="1"/>
          <p:nvPr/>
        </p:nvSpPr>
        <p:spPr>
          <a:xfrm>
            <a:off x="3733799" y="3556716"/>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2002</a:t>
            </a:r>
            <a:endParaRPr lang="en-US" dirty="0">
              <a:solidFill>
                <a:srgbClr val="C00000"/>
              </a:solidFill>
              <a:latin typeface="Times New Roman" charset="0"/>
              <a:ea typeface="Times New Roman" charset="0"/>
              <a:cs typeface="Times New Roman" charset="0"/>
            </a:endParaRPr>
          </a:p>
        </p:txBody>
      </p:sp>
      <p:sp>
        <p:nvSpPr>
          <p:cNvPr id="35" name="TextBox 34"/>
          <p:cNvSpPr txBox="1"/>
          <p:nvPr/>
        </p:nvSpPr>
        <p:spPr>
          <a:xfrm>
            <a:off x="4727448" y="1645920"/>
            <a:ext cx="762000" cy="369332"/>
          </a:xfrm>
          <a:prstGeom prst="rect">
            <a:avLst/>
          </a:prstGeom>
          <a:noFill/>
        </p:spPr>
        <p:txBody>
          <a:bodyPr wrap="square" rtlCol="0">
            <a:spAutoFit/>
          </a:bodyPr>
          <a:lstStyle/>
          <a:p>
            <a:r>
              <a:rPr lang="en-US" altLang="zh-CN" dirty="0" smtClean="0">
                <a:solidFill>
                  <a:srgbClr val="115CB3"/>
                </a:solidFill>
                <a:latin typeface="Times New Roman" charset="0"/>
                <a:ea typeface="Times New Roman" charset="0"/>
                <a:cs typeface="Times New Roman" charset="0"/>
              </a:rPr>
              <a:t>2009</a:t>
            </a:r>
            <a:endParaRPr lang="en-US" dirty="0">
              <a:solidFill>
                <a:srgbClr val="115CB3"/>
              </a:solidFill>
              <a:latin typeface="Times New Roman" charset="0"/>
              <a:ea typeface="Times New Roman" charset="0"/>
              <a:cs typeface="Times New Roman" charset="0"/>
            </a:endParaRPr>
          </a:p>
        </p:txBody>
      </p:sp>
      <p:sp>
        <p:nvSpPr>
          <p:cNvPr id="36" name="TextBox 35"/>
          <p:cNvSpPr txBox="1"/>
          <p:nvPr/>
        </p:nvSpPr>
        <p:spPr>
          <a:xfrm>
            <a:off x="3733800" y="2492589"/>
            <a:ext cx="1444752" cy="313932"/>
          </a:xfrm>
          <a:prstGeom prst="rect">
            <a:avLst/>
          </a:prstGeom>
          <a:noFill/>
        </p:spPr>
        <p:txBody>
          <a:bodyPr wrap="square" rtlCol="0">
            <a:spAutoFit/>
          </a:bodyPr>
          <a:lstStyle/>
          <a:p>
            <a:pPr>
              <a:lnSpc>
                <a:spcPct val="80000"/>
              </a:lnSpc>
            </a:pPr>
            <a:r>
              <a:rPr lang="en-US" smtClean="0">
                <a:solidFill>
                  <a:srgbClr val="C00000"/>
                </a:solidFill>
                <a:latin typeface="Times New Roman" charset="0"/>
                <a:ea typeface="Times New Roman" charset="0"/>
                <a:cs typeface="Times New Roman" charset="0"/>
              </a:rPr>
              <a:t>2007</a:t>
            </a:r>
            <a:endParaRPr lang="en-US" dirty="0">
              <a:solidFill>
                <a:srgbClr val="C00000"/>
              </a:solidFill>
              <a:latin typeface="Times New Roman" charset="0"/>
              <a:ea typeface="Times New Roman" charset="0"/>
              <a:cs typeface="Times New Roman" charset="0"/>
            </a:endParaRPr>
          </a:p>
        </p:txBody>
      </p:sp>
      <p:sp>
        <p:nvSpPr>
          <p:cNvPr id="37" name="Oval 36"/>
          <p:cNvSpPr>
            <a:spLocks noChangeAspect="1"/>
          </p:cNvSpPr>
          <p:nvPr/>
        </p:nvSpPr>
        <p:spPr>
          <a:xfrm>
            <a:off x="4495800" y="4458700"/>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38" name="Rectangle 37"/>
          <p:cNvSpPr/>
          <p:nvPr/>
        </p:nvSpPr>
        <p:spPr>
          <a:xfrm>
            <a:off x="533400" y="4659868"/>
            <a:ext cx="3883152" cy="338554"/>
          </a:xfrm>
          <a:prstGeom prst="rect">
            <a:avLst/>
          </a:prstGeom>
        </p:spPr>
        <p:txBody>
          <a:bodyPr wrap="square">
            <a:spAutoFit/>
          </a:bodyPr>
          <a:lstStyle/>
          <a:p>
            <a:r>
              <a:rPr lang="en-US" sz="1600" dirty="0">
                <a:solidFill>
                  <a:srgbClr val="115CB3"/>
                </a:solidFill>
                <a:latin typeface="Times New Roman" charset="0"/>
                <a:ea typeface="Times New Roman" charset="0"/>
                <a:cs typeface="Times New Roman" charset="0"/>
              </a:rPr>
              <a:t>HITS [Kleinberg</a:t>
            </a:r>
            <a:r>
              <a:rPr lang="en-US" sz="1600" dirty="0" smtClean="0">
                <a:solidFill>
                  <a:srgbClr val="115CB3"/>
                </a:solidFill>
                <a:latin typeface="Times New Roman" charset="0"/>
                <a:ea typeface="Times New Roman" charset="0"/>
                <a:cs typeface="Times New Roman" charset="0"/>
              </a:rPr>
              <a:t>]&amp;PageRank </a:t>
            </a:r>
            <a:r>
              <a:rPr lang="en-US" sz="1600" dirty="0">
                <a:solidFill>
                  <a:srgbClr val="115CB3"/>
                </a:solidFill>
                <a:latin typeface="Times New Roman" charset="0"/>
                <a:ea typeface="Times New Roman" charset="0"/>
                <a:cs typeface="Times New Roman" charset="0"/>
              </a:rPr>
              <a:t>[</a:t>
            </a:r>
            <a:r>
              <a:rPr lang="en-US" sz="1600" dirty="0" err="1" smtClean="0">
                <a:solidFill>
                  <a:srgbClr val="115CB3"/>
                </a:solidFill>
                <a:latin typeface="Times New Roman" charset="0"/>
                <a:ea typeface="Times New Roman" charset="0"/>
                <a:cs typeface="Times New Roman" charset="0"/>
              </a:rPr>
              <a:t>Brin&amp;Page</a:t>
            </a:r>
            <a:r>
              <a:rPr lang="en-US" sz="1600" dirty="0" smtClean="0">
                <a:solidFill>
                  <a:srgbClr val="115CB3"/>
                </a:solidFill>
                <a:latin typeface="Times New Roman" charset="0"/>
                <a:ea typeface="Times New Roman" charset="0"/>
                <a:cs typeface="Times New Roman" charset="0"/>
              </a:rPr>
              <a:t>] </a:t>
            </a:r>
            <a:endParaRPr lang="en-US" sz="1600" dirty="0">
              <a:solidFill>
                <a:srgbClr val="115CB3"/>
              </a:solidFill>
              <a:latin typeface="Times New Roman" charset="0"/>
              <a:ea typeface="Times New Roman" charset="0"/>
              <a:cs typeface="Times New Roman" charset="0"/>
            </a:endParaRPr>
          </a:p>
        </p:txBody>
      </p:sp>
      <p:sp>
        <p:nvSpPr>
          <p:cNvPr id="39" name="TextBox 38"/>
          <p:cNvSpPr txBox="1"/>
          <p:nvPr/>
        </p:nvSpPr>
        <p:spPr>
          <a:xfrm>
            <a:off x="4727448" y="4663440"/>
            <a:ext cx="838199"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1997</a:t>
            </a:r>
            <a:endParaRPr lang="en-US" dirty="0">
              <a:solidFill>
                <a:srgbClr val="115CB3"/>
              </a:solidFill>
              <a:latin typeface="Times New Roman" charset="0"/>
              <a:ea typeface="Times New Roman" charset="0"/>
              <a:cs typeface="Times New Roman" charset="0"/>
            </a:endParaRPr>
          </a:p>
        </p:txBody>
      </p:sp>
      <p:sp>
        <p:nvSpPr>
          <p:cNvPr id="41" name="Oval 40"/>
          <p:cNvSpPr>
            <a:spLocks noChangeAspect="1"/>
          </p:cNvSpPr>
          <p:nvPr/>
        </p:nvSpPr>
        <p:spPr>
          <a:xfrm>
            <a:off x="4495800" y="4782312"/>
            <a:ext cx="152400" cy="1524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latin typeface="Times New Roman" charset="0"/>
              <a:ea typeface="Times New Roman" charset="0"/>
              <a:cs typeface="Times New Roman" charset="0"/>
            </a:endParaRPr>
          </a:p>
        </p:txBody>
      </p:sp>
      <p:sp>
        <p:nvSpPr>
          <p:cNvPr id="42" name="Rectangle 41"/>
          <p:cNvSpPr/>
          <p:nvPr/>
        </p:nvSpPr>
        <p:spPr>
          <a:xfrm>
            <a:off x="4800600" y="5367528"/>
            <a:ext cx="3124200" cy="338554"/>
          </a:xfrm>
          <a:prstGeom prst="rect">
            <a:avLst/>
          </a:prstGeom>
        </p:spPr>
        <p:txBody>
          <a:bodyPr wrap="square">
            <a:spAutoFit/>
          </a:bodyPr>
          <a:lstStyle/>
          <a:p>
            <a:r>
              <a:rPr lang="en-US" sz="1600" dirty="0">
                <a:solidFill>
                  <a:srgbClr val="C00000"/>
                </a:solidFill>
                <a:latin typeface="Times New Roman" charset="0"/>
                <a:ea typeface="Times New Roman" charset="0"/>
                <a:cs typeface="Times New Roman" charset="0"/>
              </a:rPr>
              <a:t>Dunbar’s </a:t>
            </a:r>
            <a:r>
              <a:rPr lang="en-US" sz="1600" dirty="0" smtClean="0">
                <a:solidFill>
                  <a:srgbClr val="C00000"/>
                </a:solidFill>
                <a:latin typeface="Times New Roman" charset="0"/>
                <a:ea typeface="Times New Roman" charset="0"/>
                <a:cs typeface="Times New Roman" charset="0"/>
              </a:rPr>
              <a:t>Number [Dunbar]</a:t>
            </a:r>
            <a:endParaRPr lang="en-US" sz="1600" dirty="0">
              <a:solidFill>
                <a:srgbClr val="C00000"/>
              </a:solidFill>
              <a:latin typeface="Times New Roman" charset="0"/>
              <a:ea typeface="Times New Roman" charset="0"/>
              <a:cs typeface="Times New Roman" charset="0"/>
            </a:endParaRPr>
          </a:p>
        </p:txBody>
      </p:sp>
      <p:sp>
        <p:nvSpPr>
          <p:cNvPr id="43" name="TextBox 42"/>
          <p:cNvSpPr txBox="1"/>
          <p:nvPr/>
        </p:nvSpPr>
        <p:spPr>
          <a:xfrm>
            <a:off x="3730752" y="5367528"/>
            <a:ext cx="848914"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1992</a:t>
            </a:r>
            <a:endParaRPr lang="en-US" dirty="0">
              <a:solidFill>
                <a:srgbClr val="C00000"/>
              </a:solidFill>
              <a:latin typeface="Times New Roman" charset="0"/>
              <a:ea typeface="Times New Roman" charset="0"/>
              <a:cs typeface="Times New Roman"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5257800"/>
            <a:ext cx="1279943" cy="685800"/>
          </a:xfrm>
          <a:prstGeom prst="rect">
            <a:avLst/>
          </a:prstGeom>
          <a:solidFill>
            <a:schemeClr val="bg1"/>
          </a:solidFill>
          <a:ln w="25400">
            <a:solidFill>
              <a:srgbClr val="C00000"/>
            </a:solidFill>
          </a:ln>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114800"/>
            <a:ext cx="1218360" cy="762000"/>
          </a:xfrm>
          <a:prstGeom prst="rect">
            <a:avLst/>
          </a:prstGeom>
          <a:ln w="28575">
            <a:solidFill>
              <a:srgbClr val="115CB3"/>
            </a:solidFill>
          </a:ln>
        </p:spPr>
      </p:pic>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58000" y="4038600"/>
            <a:ext cx="914400" cy="914400"/>
          </a:xfrm>
          <a:prstGeom prst="ellipse">
            <a:avLst/>
          </a:prstGeom>
          <a:ln w="28575">
            <a:solidFill>
              <a:srgbClr val="115CB3"/>
            </a:solidFill>
          </a:ln>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4038600"/>
            <a:ext cx="762000" cy="888862"/>
          </a:xfrm>
          <a:prstGeom prst="rect">
            <a:avLst/>
          </a:prstGeom>
          <a:noFill/>
          <a:ln w="28575">
            <a:solidFill>
              <a:srgbClr val="115CB3"/>
            </a:solidFill>
          </a:ln>
        </p:spPr>
      </p:pic>
      <p:sp>
        <p:nvSpPr>
          <p:cNvPr id="3" name="Rectangle 2"/>
          <p:cNvSpPr/>
          <p:nvPr/>
        </p:nvSpPr>
        <p:spPr>
          <a:xfrm>
            <a:off x="4724401" y="3547646"/>
            <a:ext cx="4800600"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Community Detection</a:t>
            </a:r>
            <a:r>
              <a:rPr lang="en-US" altLang="zh-CN" sz="1600" dirty="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600" dirty="0" smtClean="0">
                <a:solidFill>
                  <a:srgbClr val="C00000"/>
                </a:solidFill>
                <a:latin typeface="Times New Roman" charset="0"/>
                <a:ea typeface="Times New Roman" charset="0"/>
                <a:cs typeface="Times New Roman" charset="0"/>
              </a:rPr>
              <a:t>Girvan</a:t>
            </a:r>
            <a:r>
              <a:rPr lang="en-US" altLang="zh-CN" sz="1600" dirty="0" smtClean="0">
                <a:solidFill>
                  <a:srgbClr val="C00000"/>
                </a:solidFill>
                <a:latin typeface="Times New Roman" charset="0"/>
                <a:ea typeface="Times New Roman" charset="0"/>
                <a:cs typeface="Times New Roman" charset="0"/>
              </a:rPr>
              <a:t>,</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Newman]</a:t>
            </a:r>
            <a:endParaRPr lang="en-US" sz="1600" dirty="0">
              <a:solidFill>
                <a:srgbClr val="C00000"/>
              </a:solidFill>
              <a:latin typeface="Times New Roman" charset="0"/>
              <a:ea typeface="Times New Roman" charset="0"/>
              <a:cs typeface="Times New Roman" charset="0"/>
            </a:endParaRPr>
          </a:p>
        </p:txBody>
      </p:sp>
      <p:sp>
        <p:nvSpPr>
          <p:cNvPr id="44" name="Oval 43"/>
          <p:cNvSpPr>
            <a:spLocks noChangeAspect="1"/>
          </p:cNvSpPr>
          <p:nvPr/>
        </p:nvSpPr>
        <p:spPr>
          <a:xfrm>
            <a:off x="4495800" y="61722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5" name="TextBox 44"/>
          <p:cNvSpPr txBox="1"/>
          <p:nvPr/>
        </p:nvSpPr>
        <p:spPr>
          <a:xfrm>
            <a:off x="3733800" y="3212068"/>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2003</a:t>
            </a:r>
            <a:endParaRPr lang="en-US" dirty="0">
              <a:solidFill>
                <a:srgbClr val="C00000"/>
              </a:solidFill>
              <a:latin typeface="Times New Roman" charset="0"/>
              <a:ea typeface="Times New Roman" charset="0"/>
              <a:cs typeface="Times New Roman" charset="0"/>
            </a:endParaRPr>
          </a:p>
        </p:txBody>
      </p:sp>
      <p:sp>
        <p:nvSpPr>
          <p:cNvPr id="47" name="TextBox 46"/>
          <p:cNvSpPr txBox="1"/>
          <p:nvPr/>
        </p:nvSpPr>
        <p:spPr>
          <a:xfrm>
            <a:off x="3733800" y="2779552"/>
            <a:ext cx="838201"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2005</a:t>
            </a:r>
            <a:endParaRPr lang="en-US" dirty="0">
              <a:solidFill>
                <a:srgbClr val="C00000"/>
              </a:solidFill>
              <a:latin typeface="Times New Roman" charset="0"/>
              <a:ea typeface="Times New Roman" charset="0"/>
              <a:cs typeface="Times New Roman" charset="0"/>
            </a:endParaRPr>
          </a:p>
        </p:txBody>
      </p:sp>
      <p:sp>
        <p:nvSpPr>
          <p:cNvPr id="48" name="Oval 47"/>
          <p:cNvSpPr>
            <a:spLocks noChangeAspect="1"/>
          </p:cNvSpPr>
          <p:nvPr/>
        </p:nvSpPr>
        <p:spPr>
          <a:xfrm>
            <a:off x="4495800" y="5486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49" name="TextBox 48"/>
          <p:cNvSpPr txBox="1"/>
          <p:nvPr/>
        </p:nvSpPr>
        <p:spPr>
          <a:xfrm>
            <a:off x="3730752" y="5117068"/>
            <a:ext cx="688848"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1995</a:t>
            </a:r>
            <a:endParaRPr lang="en-US" dirty="0">
              <a:solidFill>
                <a:srgbClr val="C00000"/>
              </a:solidFill>
              <a:latin typeface="Times New Roman" charset="0"/>
              <a:ea typeface="Times New Roman" charset="0"/>
              <a:cs typeface="Times New Roman" charset="0"/>
            </a:endParaRPr>
          </a:p>
        </p:txBody>
      </p:sp>
      <p:sp>
        <p:nvSpPr>
          <p:cNvPr id="56" name="Oval 55"/>
          <p:cNvSpPr>
            <a:spLocks noChangeAspect="1"/>
          </p:cNvSpPr>
          <p:nvPr/>
        </p:nvSpPr>
        <p:spPr>
          <a:xfrm>
            <a:off x="4495800" y="58674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Times New Roman" charset="0"/>
              <a:ea typeface="Times New Roman" charset="0"/>
              <a:cs typeface="Times New Roman" charset="0"/>
            </a:endParaRPr>
          </a:p>
        </p:txBody>
      </p:sp>
      <p:sp>
        <p:nvSpPr>
          <p:cNvPr id="12" name="Rectangle 11"/>
          <p:cNvSpPr/>
          <p:nvPr/>
        </p:nvSpPr>
        <p:spPr>
          <a:xfrm>
            <a:off x="4800600" y="5769864"/>
            <a:ext cx="2133854" cy="338554"/>
          </a:xfrm>
          <a:prstGeom prst="rect">
            <a:avLst/>
          </a:prstGeom>
        </p:spPr>
        <p:txBody>
          <a:bodyPr wrap="none">
            <a:spAutoFit/>
          </a:bodyPr>
          <a:lstStyle/>
          <a:p>
            <a:pPr eaLnBrk="0" hangingPunct="0">
              <a:spcBef>
                <a:spcPct val="30000"/>
              </a:spcBef>
              <a:defRPr/>
            </a:pPr>
            <a:r>
              <a:rPr lang="en-US" sz="1600" dirty="0">
                <a:solidFill>
                  <a:srgbClr val="C00000"/>
                </a:solidFill>
                <a:latin typeface="Times New Roman" charset="0"/>
                <a:ea typeface="Times New Roman" charset="0"/>
                <a:cs typeface="Times New Roman" charset="0"/>
              </a:rPr>
              <a:t>Weak Tie [</a:t>
            </a:r>
            <a:r>
              <a:rPr lang="en-US" sz="1600" dirty="0" err="1">
                <a:solidFill>
                  <a:srgbClr val="C00000"/>
                </a:solidFill>
                <a:latin typeface="Times New Roman" charset="0"/>
                <a:ea typeface="Times New Roman" charset="0"/>
                <a:cs typeface="Times New Roman" charset="0"/>
              </a:rPr>
              <a:t>Granovetter</a:t>
            </a:r>
            <a:r>
              <a:rPr lang="en-US" sz="1600" dirty="0">
                <a:solidFill>
                  <a:srgbClr val="C00000"/>
                </a:solidFill>
                <a:latin typeface="Times New Roman" charset="0"/>
                <a:ea typeface="Times New Roman" charset="0"/>
                <a:cs typeface="Times New Roman" charset="0"/>
              </a:rPr>
              <a:t>]</a:t>
            </a:r>
          </a:p>
        </p:txBody>
      </p:sp>
      <p:sp>
        <p:nvSpPr>
          <p:cNvPr id="58" name="TextBox 57"/>
          <p:cNvSpPr txBox="1"/>
          <p:nvPr/>
        </p:nvSpPr>
        <p:spPr>
          <a:xfrm>
            <a:off x="3730752" y="5769864"/>
            <a:ext cx="685800" cy="369332"/>
          </a:xfrm>
          <a:prstGeom prst="rect">
            <a:avLst/>
          </a:prstGeom>
          <a:noFill/>
        </p:spPr>
        <p:txBody>
          <a:bodyPr wrap="square" rtlCol="0">
            <a:spAutoFit/>
          </a:bodyPr>
          <a:lstStyle/>
          <a:p>
            <a:r>
              <a:rPr lang="en-US" dirty="0" smtClean="0">
                <a:solidFill>
                  <a:srgbClr val="C00000"/>
                </a:solidFill>
                <a:latin typeface="Times New Roman" charset="0"/>
                <a:ea typeface="Times New Roman" charset="0"/>
                <a:cs typeface="Times New Roman" charset="0"/>
              </a:rPr>
              <a:t>19</a:t>
            </a:r>
            <a:r>
              <a:rPr lang="en-US" altLang="zh-CN" dirty="0" smtClean="0">
                <a:solidFill>
                  <a:srgbClr val="C00000"/>
                </a:solidFill>
                <a:latin typeface="Times New Roman" charset="0"/>
                <a:ea typeface="Times New Roman" charset="0"/>
                <a:cs typeface="Times New Roman" charset="0"/>
              </a:rPr>
              <a:t>73</a:t>
            </a:r>
            <a:endParaRPr lang="en-US" dirty="0">
              <a:solidFill>
                <a:srgbClr val="C00000"/>
              </a:solidFill>
              <a:latin typeface="Times New Roman" charset="0"/>
              <a:ea typeface="Times New Roman" charset="0"/>
              <a:cs typeface="Times New Roman" charset="0"/>
            </a:endParaRPr>
          </a:p>
        </p:txBody>
      </p:sp>
      <p:sp>
        <p:nvSpPr>
          <p:cNvPr id="59" name="Rectangle 58"/>
          <p:cNvSpPr/>
          <p:nvPr/>
        </p:nvSpPr>
        <p:spPr>
          <a:xfrm>
            <a:off x="530352" y="1661756"/>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t>
            </a:r>
            <a:r>
              <a:rPr lang="en-US" altLang="zh-CN" sz="1600" dirty="0" err="1" smtClean="0">
                <a:solidFill>
                  <a:srgbClr val="115CB3"/>
                </a:solidFill>
                <a:latin typeface="Times New Roman" charset="0"/>
                <a:ea typeface="Times New Roman" charset="0"/>
                <a:cs typeface="Times New Roman" charset="0"/>
              </a:rPr>
              <a:t>Lazer</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et</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al.]</a:t>
            </a:r>
            <a:endParaRPr lang="en-US" sz="1600" dirty="0">
              <a:solidFill>
                <a:srgbClr val="115CB3"/>
              </a:solidFill>
              <a:latin typeface="Times New Roman" charset="0"/>
              <a:ea typeface="Times New Roman" charset="0"/>
              <a:cs typeface="Times New Roman" charset="0"/>
            </a:endParaRPr>
          </a:p>
        </p:txBody>
      </p:sp>
      <p:sp>
        <p:nvSpPr>
          <p:cNvPr id="60" name="Rectangle 59"/>
          <p:cNvSpPr/>
          <p:nvPr/>
        </p:nvSpPr>
        <p:spPr>
          <a:xfrm>
            <a:off x="4724401" y="2455088"/>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Spread</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of</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Obesity,</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Happiness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a:t>
            </a:r>
            <a:r>
              <a:rPr lang="en-US" sz="1400" dirty="0" smtClean="0">
                <a:solidFill>
                  <a:srgbClr val="C00000"/>
                </a:solidFill>
                <a:latin typeface="Times New Roman" charset="0"/>
                <a:ea typeface="Times New Roman" charset="0"/>
                <a:cs typeface="Times New Roman" charset="0"/>
              </a:rPr>
              <a:t>Christakis</a:t>
            </a:r>
            <a:r>
              <a:rPr lang="en-US" altLang="zh-CN" sz="1400" dirty="0" smtClean="0">
                <a:solidFill>
                  <a:srgbClr val="C00000"/>
                </a:solidFill>
                <a:latin typeface="Times New Roman" charset="0"/>
                <a:ea typeface="Times New Roman" charset="0"/>
                <a:cs typeface="Times New Roman" charset="0"/>
              </a:rPr>
              <a:t>,</a:t>
            </a:r>
            <a:r>
              <a:rPr lang="zh-CN" altLang="en-US" sz="1400" dirty="0" smtClean="0">
                <a:solidFill>
                  <a:srgbClr val="C00000"/>
                </a:solidFill>
                <a:latin typeface="Times New Roman" charset="0"/>
                <a:ea typeface="Times New Roman" charset="0"/>
                <a:cs typeface="Times New Roman" charset="0"/>
              </a:rPr>
              <a:t> </a:t>
            </a:r>
            <a:r>
              <a:rPr lang="en-US" sz="1400" dirty="0" smtClean="0">
                <a:solidFill>
                  <a:srgbClr val="C00000"/>
                </a:solidFill>
                <a:latin typeface="Times New Roman" charset="0"/>
                <a:ea typeface="Times New Roman" charset="0"/>
                <a:cs typeface="Times New Roman" charset="0"/>
              </a:rPr>
              <a:t>Fowler</a:t>
            </a:r>
            <a:r>
              <a:rPr lang="en-US" altLang="zh-CN" sz="1600" dirty="0" smtClean="0">
                <a:solidFill>
                  <a:srgbClr val="C00000"/>
                </a:solidFill>
                <a:latin typeface="Times New Roman" charset="0"/>
                <a:ea typeface="Times New Roman" charset="0"/>
                <a:cs typeface="Times New Roman" charset="0"/>
              </a:rPr>
              <a:t>]</a:t>
            </a:r>
            <a:endParaRPr lang="en-US" sz="1600" dirty="0">
              <a:solidFill>
                <a:srgbClr val="C00000"/>
              </a:solidFill>
              <a:latin typeface="Times New Roman" charset="0"/>
              <a:ea typeface="Times New Roman" charset="0"/>
              <a:cs typeface="Times New Roman" charset="0"/>
            </a:endParaRPr>
          </a:p>
        </p:txBody>
      </p:sp>
      <p:sp>
        <p:nvSpPr>
          <p:cNvPr id="61" name="TextBox 60"/>
          <p:cNvSpPr txBox="1"/>
          <p:nvPr/>
        </p:nvSpPr>
        <p:spPr>
          <a:xfrm>
            <a:off x="4724400" y="4082534"/>
            <a:ext cx="762000"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1999</a:t>
            </a:r>
            <a:endParaRPr lang="en-US" dirty="0">
              <a:solidFill>
                <a:srgbClr val="115CB3"/>
              </a:solidFill>
              <a:latin typeface="Times New Roman" charset="0"/>
              <a:ea typeface="Times New Roman" charset="0"/>
              <a:cs typeface="Times New Roman" charset="0"/>
            </a:endParaRPr>
          </a:p>
        </p:txBody>
      </p:sp>
      <p:sp>
        <p:nvSpPr>
          <p:cNvPr id="62" name="TextBox 61"/>
          <p:cNvSpPr txBox="1"/>
          <p:nvPr/>
        </p:nvSpPr>
        <p:spPr>
          <a:xfrm>
            <a:off x="4724400" y="4355068"/>
            <a:ext cx="708046" cy="369332"/>
          </a:xfrm>
          <a:prstGeom prst="rect">
            <a:avLst/>
          </a:prstGeom>
          <a:noFill/>
        </p:spPr>
        <p:txBody>
          <a:bodyPr wrap="square" rtlCol="0">
            <a:spAutoFit/>
          </a:bodyPr>
          <a:lstStyle/>
          <a:p>
            <a:r>
              <a:rPr lang="en-US" dirty="0" smtClean="0">
                <a:solidFill>
                  <a:srgbClr val="115CB3"/>
                </a:solidFill>
                <a:latin typeface="Times New Roman" charset="0"/>
                <a:ea typeface="Times New Roman" charset="0"/>
                <a:cs typeface="Times New Roman" charset="0"/>
              </a:rPr>
              <a:t>1998</a:t>
            </a:r>
            <a:endParaRPr lang="en-US" dirty="0">
              <a:solidFill>
                <a:srgbClr val="115CB3"/>
              </a:solidFill>
              <a:latin typeface="Times New Roman" charset="0"/>
              <a:ea typeface="Times New Roman" charset="0"/>
              <a:cs typeface="Times New Roman" charset="0"/>
            </a:endParaRPr>
          </a:p>
        </p:txBody>
      </p:sp>
      <p:pic>
        <p:nvPicPr>
          <p:cNvPr id="40" name="Picture 39"/>
          <p:cNvPicPr>
            <a:picLocks noChangeAspect="1"/>
          </p:cNvPicPr>
          <p:nvPr/>
        </p:nvPicPr>
        <p:blipFill>
          <a:blip r:embed="rId7"/>
          <a:stretch>
            <a:fillRect/>
          </a:stretch>
        </p:blipFill>
        <p:spPr>
          <a:xfrm>
            <a:off x="457200" y="5334000"/>
            <a:ext cx="1371600" cy="610603"/>
          </a:xfrm>
          <a:prstGeom prst="rect">
            <a:avLst/>
          </a:prstGeom>
          <a:ln w="25400">
            <a:solidFill>
              <a:srgbClr val="C00000"/>
            </a:solidFill>
          </a:ln>
        </p:spPr>
      </p:pic>
      <p:pic>
        <p:nvPicPr>
          <p:cNvPr id="63" name="Picture 62"/>
          <p:cNvPicPr>
            <a:picLocks noChangeAspect="1"/>
          </p:cNvPicPr>
          <p:nvPr/>
        </p:nvPicPr>
        <p:blipFill>
          <a:blip r:embed="rId8"/>
          <a:stretch>
            <a:fillRect/>
          </a:stretch>
        </p:blipFill>
        <p:spPr>
          <a:xfrm>
            <a:off x="1295400" y="6096000"/>
            <a:ext cx="1524000" cy="585788"/>
          </a:xfrm>
          <a:prstGeom prst="rect">
            <a:avLst/>
          </a:prstGeom>
          <a:ln w="25400">
            <a:solidFill>
              <a:srgbClr val="C00000"/>
            </a:solidFill>
          </a:ln>
        </p:spPr>
      </p:pic>
      <p:sp>
        <p:nvSpPr>
          <p:cNvPr id="64" name="Title 1"/>
          <p:cNvSpPr>
            <a:spLocks noGrp="1"/>
          </p:cNvSpPr>
          <p:nvPr>
            <p:ph type="title"/>
          </p:nvPr>
        </p:nvSpPr>
        <p:spPr>
          <a:xfrm>
            <a:off x="250582" y="188913"/>
            <a:ext cx="8642838" cy="792162"/>
          </a:xfrm>
        </p:spPr>
        <p:txBody>
          <a:bodyPr/>
          <a:lstStyle/>
          <a:p>
            <a:r>
              <a:rPr lang="en-US" dirty="0" smtClean="0"/>
              <a:t>History of Social Network Analysis</a:t>
            </a:r>
            <a:endParaRPr lang="en-US" dirty="0"/>
          </a:p>
        </p:txBody>
      </p:sp>
      <p:sp>
        <p:nvSpPr>
          <p:cNvPr id="69" name="Oval 68"/>
          <p:cNvSpPr>
            <a:spLocks noChangeAspect="1"/>
          </p:cNvSpPr>
          <p:nvPr/>
        </p:nvSpPr>
        <p:spPr>
          <a:xfrm>
            <a:off x="4495800" y="1447800"/>
            <a:ext cx="152400" cy="152400"/>
          </a:xfrm>
          <a:prstGeom prst="ellipse">
            <a:avLst/>
          </a:prstGeom>
          <a:solidFill>
            <a:schemeClr val="bg1"/>
          </a:solidFill>
          <a:ln w="38100">
            <a:solidFill>
              <a:srgbClr val="115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70" name="TextBox 69"/>
          <p:cNvSpPr txBox="1"/>
          <p:nvPr/>
        </p:nvSpPr>
        <p:spPr>
          <a:xfrm>
            <a:off x="4724400" y="1344168"/>
            <a:ext cx="762000" cy="369332"/>
          </a:xfrm>
          <a:prstGeom prst="rect">
            <a:avLst/>
          </a:prstGeom>
          <a:noFill/>
        </p:spPr>
        <p:txBody>
          <a:bodyPr wrap="square" rtlCol="0">
            <a:spAutoFit/>
          </a:bodyPr>
          <a:lstStyle/>
          <a:p>
            <a:r>
              <a:rPr lang="en-US" altLang="zh-CN" smtClean="0">
                <a:solidFill>
                  <a:srgbClr val="115CB3"/>
                </a:solidFill>
                <a:latin typeface="Times New Roman" charset="0"/>
                <a:ea typeface="Times New Roman" charset="0"/>
                <a:cs typeface="Times New Roman" charset="0"/>
              </a:rPr>
              <a:t>2012</a:t>
            </a:r>
          </a:p>
        </p:txBody>
      </p:sp>
      <p:sp>
        <p:nvSpPr>
          <p:cNvPr id="71" name="Rectangle 70"/>
          <p:cNvSpPr/>
          <p:nvPr/>
        </p:nvSpPr>
        <p:spPr>
          <a:xfrm>
            <a:off x="530352" y="1371600"/>
            <a:ext cx="4114800" cy="338554"/>
          </a:xfrm>
          <a:prstGeom prst="rect">
            <a:avLst/>
          </a:prstGeom>
        </p:spPr>
        <p:txBody>
          <a:bodyPr wrap="square">
            <a:spAutoFit/>
          </a:bodyPr>
          <a:lstStyle/>
          <a:p>
            <a:r>
              <a:rPr lang="en-US" altLang="zh-CN" sz="1600" dirty="0" smtClean="0">
                <a:solidFill>
                  <a:srgbClr val="115CB3"/>
                </a:solidFill>
                <a:latin typeface="Times New Roman" charset="0"/>
                <a:ea typeface="Times New Roman" charset="0"/>
                <a:cs typeface="Times New Roman" charset="0"/>
              </a:rPr>
              <a:t>Computational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Social</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Science</a:t>
            </a:r>
            <a:r>
              <a:rPr lang="zh-CN" altLang="en-US" sz="1600" dirty="0" smtClean="0">
                <a:solidFill>
                  <a:srgbClr val="115CB3"/>
                </a:solidFill>
                <a:latin typeface="Times New Roman" charset="0"/>
                <a:ea typeface="Times New Roman" charset="0"/>
                <a:cs typeface="Times New Roman" charset="0"/>
              </a:rPr>
              <a:t> </a:t>
            </a:r>
            <a:r>
              <a:rPr lang="en-US" altLang="zh-CN" sz="1600" dirty="0" smtClean="0">
                <a:solidFill>
                  <a:srgbClr val="115CB3"/>
                </a:solidFill>
                <a:latin typeface="Times New Roman" charset="0"/>
                <a:ea typeface="Times New Roman" charset="0"/>
                <a:cs typeface="Times New Roman" charset="0"/>
              </a:rPr>
              <a:t>[Giles]</a:t>
            </a:r>
            <a:endParaRPr lang="en-US" sz="1600" dirty="0">
              <a:solidFill>
                <a:srgbClr val="115CB3"/>
              </a:solidFill>
              <a:latin typeface="Times New Roman" charset="0"/>
              <a:ea typeface="Times New Roman" charset="0"/>
              <a:cs typeface="Times New Roman" charset="0"/>
            </a:endParaRPr>
          </a:p>
        </p:txBody>
      </p:sp>
      <p:pic>
        <p:nvPicPr>
          <p:cNvPr id="72" name="Picture 71"/>
          <p:cNvPicPr>
            <a:picLocks noChangeAspect="1"/>
          </p:cNvPicPr>
          <p:nvPr/>
        </p:nvPicPr>
        <p:blipFill>
          <a:blip r:embed="rId9"/>
          <a:stretch>
            <a:fillRect/>
          </a:stretch>
        </p:blipFill>
        <p:spPr>
          <a:xfrm>
            <a:off x="6248401" y="1295400"/>
            <a:ext cx="1524000" cy="725714"/>
          </a:xfrm>
          <a:prstGeom prst="rect">
            <a:avLst/>
          </a:prstGeom>
          <a:noFill/>
          <a:ln w="25400">
            <a:solidFill>
              <a:srgbClr val="115CB3"/>
            </a:solidFill>
          </a:ln>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800" y="3048000"/>
            <a:ext cx="990600" cy="691338"/>
          </a:xfrm>
          <a:prstGeom prst="rect">
            <a:avLst/>
          </a:prstGeom>
          <a:ln w="28575">
            <a:solidFill>
              <a:srgbClr val="C00000"/>
            </a:solidFill>
          </a:ln>
        </p:spPr>
      </p:pic>
      <p:pic>
        <p:nvPicPr>
          <p:cNvPr id="57" name="Picture 56"/>
          <p:cNvPicPr>
            <a:picLocks noChangeAspect="1"/>
          </p:cNvPicPr>
          <p:nvPr/>
        </p:nvPicPr>
        <p:blipFill>
          <a:blip r:embed="rId11"/>
          <a:stretch>
            <a:fillRect/>
          </a:stretch>
        </p:blipFill>
        <p:spPr>
          <a:xfrm>
            <a:off x="533400" y="2667000"/>
            <a:ext cx="914400" cy="960120"/>
          </a:xfrm>
          <a:prstGeom prst="rect">
            <a:avLst/>
          </a:prstGeom>
          <a:ln w="25400">
            <a:solidFill>
              <a:srgbClr val="C00000"/>
            </a:solidFill>
          </a:ln>
        </p:spPr>
      </p:pic>
      <p:pic>
        <p:nvPicPr>
          <p:cNvPr id="66" name="Picture 65"/>
          <p:cNvPicPr>
            <a:picLocks noChangeAspect="1"/>
          </p:cNvPicPr>
          <p:nvPr/>
        </p:nvPicPr>
        <p:blipFill>
          <a:blip r:embed="rId12"/>
          <a:stretch>
            <a:fillRect/>
          </a:stretch>
        </p:blipFill>
        <p:spPr>
          <a:xfrm>
            <a:off x="1752600" y="2286000"/>
            <a:ext cx="990600" cy="645958"/>
          </a:xfrm>
          <a:prstGeom prst="rect">
            <a:avLst/>
          </a:prstGeom>
          <a:ln w="25400">
            <a:solidFill>
              <a:srgbClr val="C00000"/>
            </a:solidFill>
          </a:ln>
        </p:spPr>
      </p:pic>
      <p:sp>
        <p:nvSpPr>
          <p:cNvPr id="67" name="Oval 66"/>
          <p:cNvSpPr>
            <a:spLocks noChangeAspect="1"/>
          </p:cNvSpPr>
          <p:nvPr/>
        </p:nvSpPr>
        <p:spPr>
          <a:xfrm>
            <a:off x="4495800" y="2209800"/>
            <a:ext cx="152400" cy="152400"/>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15CB3"/>
              </a:solidFill>
              <a:latin typeface="Times New Roman" charset="0"/>
              <a:ea typeface="Times New Roman" charset="0"/>
              <a:cs typeface="Times New Roman" charset="0"/>
            </a:endParaRPr>
          </a:p>
        </p:txBody>
      </p:sp>
      <p:sp>
        <p:nvSpPr>
          <p:cNvPr id="68" name="TextBox 67"/>
          <p:cNvSpPr txBox="1"/>
          <p:nvPr/>
        </p:nvSpPr>
        <p:spPr>
          <a:xfrm>
            <a:off x="3730752" y="2156406"/>
            <a:ext cx="1444752" cy="313932"/>
          </a:xfrm>
          <a:prstGeom prst="rect">
            <a:avLst/>
          </a:prstGeom>
          <a:noFill/>
        </p:spPr>
        <p:txBody>
          <a:bodyPr wrap="square" rtlCol="0">
            <a:spAutoFit/>
          </a:bodyPr>
          <a:lstStyle/>
          <a:p>
            <a:pPr>
              <a:lnSpc>
                <a:spcPct val="80000"/>
              </a:lnSpc>
            </a:pPr>
            <a:r>
              <a:rPr lang="en-US" dirty="0" smtClean="0">
                <a:solidFill>
                  <a:srgbClr val="C00000"/>
                </a:solidFill>
                <a:latin typeface="Times New Roman" charset="0"/>
                <a:ea typeface="Times New Roman" charset="0"/>
                <a:cs typeface="Times New Roman" charset="0"/>
              </a:rPr>
              <a:t>2009</a:t>
            </a:r>
            <a:endParaRPr lang="en-US" dirty="0">
              <a:solidFill>
                <a:srgbClr val="C00000"/>
              </a:solidFill>
              <a:latin typeface="Times New Roman" charset="0"/>
              <a:ea typeface="Times New Roman" charset="0"/>
              <a:cs typeface="Times New Roman" charset="0"/>
            </a:endParaRPr>
          </a:p>
        </p:txBody>
      </p:sp>
      <p:sp>
        <p:nvSpPr>
          <p:cNvPr id="73" name="Rectangle 72"/>
          <p:cNvSpPr/>
          <p:nvPr/>
        </p:nvSpPr>
        <p:spPr>
          <a:xfrm>
            <a:off x="4724400" y="2124530"/>
            <a:ext cx="4149545" cy="338554"/>
          </a:xfrm>
          <a:prstGeom prst="rect">
            <a:avLst/>
          </a:prstGeom>
        </p:spPr>
        <p:txBody>
          <a:bodyPr wrap="square">
            <a:spAutoFit/>
          </a:bodyPr>
          <a:lstStyle/>
          <a:p>
            <a:r>
              <a:rPr lang="en-US" altLang="zh-CN" sz="1600" dirty="0" smtClean="0">
                <a:solidFill>
                  <a:srgbClr val="C00000"/>
                </a:solidFill>
                <a:latin typeface="Times New Roman" charset="0"/>
                <a:ea typeface="Times New Roman" charset="0"/>
                <a:cs typeface="Times New Roman" charset="0"/>
              </a:rPr>
              <a:t>Social Influence Analysis</a:t>
            </a:r>
            <a:r>
              <a:rPr lang="zh-CN" altLang="en-US" sz="1600" dirty="0" smtClean="0">
                <a:solidFill>
                  <a:srgbClr val="C00000"/>
                </a:solidFill>
                <a:latin typeface="Times New Roman" charset="0"/>
                <a:ea typeface="Times New Roman" charset="0"/>
                <a:cs typeface="Times New Roman" charset="0"/>
              </a:rPr>
              <a:t> </a:t>
            </a:r>
            <a:r>
              <a:rPr lang="en-US" altLang="zh-CN" sz="1600" dirty="0" smtClean="0">
                <a:solidFill>
                  <a:srgbClr val="C00000"/>
                </a:solidFill>
                <a:latin typeface="Times New Roman" charset="0"/>
                <a:ea typeface="Times New Roman" charset="0"/>
                <a:cs typeface="Times New Roman" charset="0"/>
              </a:rPr>
              <a:t>[Tang, Sun]</a:t>
            </a:r>
            <a:endParaRPr lang="en-US" sz="1600" dirty="0">
              <a:solidFill>
                <a:srgbClr val="C0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45913947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2"/>
</p:tagLst>
</file>

<file path=ppt/tags/tag2.xml><?xml version="1.0" encoding="utf-8"?>
<p:tagLst xmlns:a="http://schemas.openxmlformats.org/drawingml/2006/main" xmlns:r="http://schemas.openxmlformats.org/officeDocument/2006/relationships" xmlns:p="http://schemas.openxmlformats.org/presentationml/2006/main">
  <p:tag name="TIMING" val="|9.2"/>
</p:tagLst>
</file>

<file path=ppt/tags/tag3.xml><?xml version="1.0" encoding="utf-8"?>
<p:tagLst xmlns:a="http://schemas.openxmlformats.org/drawingml/2006/main" xmlns:r="http://schemas.openxmlformats.org/officeDocument/2006/relationships" xmlns:p="http://schemas.openxmlformats.org/presentationml/2006/main">
  <p:tag name="TIMING" val="|19.7"/>
</p:tagLst>
</file>

<file path=ppt/tags/tag4.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ji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jie</Template>
  <TotalTime>22047</TotalTime>
  <Words>5457</Words>
  <Application>Microsoft Macintosh PowerPoint</Application>
  <PresentationFormat>On-screen Show (4:3)</PresentationFormat>
  <Paragraphs>986</Paragraphs>
  <Slides>39</Slides>
  <Notes>32</Notes>
  <HiddenSlides>5</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Arial Black</vt:lpstr>
      <vt:lpstr>Cambria Math</vt:lpstr>
      <vt:lpstr>Helvetica Neue</vt:lpstr>
      <vt:lpstr>MS PGothic</vt:lpstr>
      <vt:lpstr>SimHei</vt:lpstr>
      <vt:lpstr>Times New Roman</vt:lpstr>
      <vt:lpstr>Wingdings</vt:lpstr>
      <vt:lpstr>宋体</vt:lpstr>
      <vt:lpstr>微软雅黑</vt:lpstr>
      <vt:lpstr>黑体</vt:lpstr>
      <vt:lpstr>Arial</vt:lpstr>
      <vt:lpstr>jie</vt:lpstr>
      <vt:lpstr>Computational Models for Social Network Analysis —mining big social networks</vt:lpstr>
      <vt:lpstr>Networked World</vt:lpstr>
      <vt:lpstr>What is a social network?</vt:lpstr>
      <vt:lpstr>PowerPoint Presentation</vt:lpstr>
      <vt:lpstr>15-20 years before…</vt:lpstr>
      <vt:lpstr>10 years before…</vt:lpstr>
      <vt:lpstr>Recent 5-10 years…</vt:lpstr>
      <vt:lpstr>PowerPoint Presentation</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History of Social Network Analysis</vt:lpstr>
      <vt:lpstr>Computational Social Science</vt:lpstr>
      <vt:lpstr>History of Social Network Analysis</vt:lpstr>
      <vt:lpstr>Roadmap</vt:lpstr>
      <vt:lpstr>Example in my talk—AMiner.org</vt:lpstr>
      <vt:lpstr>Expert.ai</vt:lpstr>
      <vt:lpstr>Example in my talk—AMiner.org</vt:lpstr>
      <vt:lpstr>PowerPoint Presentation</vt:lpstr>
      <vt:lpstr>PowerPoint Presentation</vt:lpstr>
      <vt:lpstr>PowerPoint Presentation</vt:lpstr>
      <vt:lpstr>Expert  Search</vt:lpstr>
      <vt:lpstr>Researcher  Profile</vt:lpstr>
      <vt:lpstr>Examples – Expert search</vt:lpstr>
      <vt:lpstr>Examples – Collaboration Recommendation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Influence Analysis and Action Prediction via Factor Graph Models</dc:title>
  <dc:creator>Jie Tang</dc:creator>
  <cp:keywords>Social Influence Analysis, social prediction, social networks</cp:keywords>
  <cp:lastModifiedBy>jery.tang@gmail.com</cp:lastModifiedBy>
  <cp:revision>1804</cp:revision>
  <cp:lastPrinted>2016-02-19T17:02:44Z</cp:lastPrinted>
  <dcterms:created xsi:type="dcterms:W3CDTF">1601-01-01T00:00:00Z</dcterms:created>
  <dcterms:modified xsi:type="dcterms:W3CDTF">2017-04-02T04:59:33Z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